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fntdata" ContentType="application/x-fontdata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0"/>
  </p:notesMasterIdLst>
  <p:sldIdLst>
    <p:sldId id="256" r:id="rId2"/>
    <p:sldId id="395" r:id="rId3"/>
    <p:sldId id="396" r:id="rId4"/>
    <p:sldId id="397" r:id="rId5"/>
    <p:sldId id="399" r:id="rId6"/>
    <p:sldId id="398" r:id="rId7"/>
    <p:sldId id="404" r:id="rId8"/>
    <p:sldId id="400" r:id="rId9"/>
    <p:sldId id="401" r:id="rId10"/>
    <p:sldId id="405" r:id="rId11"/>
    <p:sldId id="406" r:id="rId12"/>
    <p:sldId id="407" r:id="rId13"/>
    <p:sldId id="408" r:id="rId14"/>
    <p:sldId id="417" r:id="rId15"/>
    <p:sldId id="409" r:id="rId16"/>
    <p:sldId id="410" r:id="rId17"/>
    <p:sldId id="411" r:id="rId18"/>
    <p:sldId id="412" r:id="rId19"/>
    <p:sldId id="427" r:id="rId20"/>
    <p:sldId id="413" r:id="rId21"/>
    <p:sldId id="414" r:id="rId22"/>
    <p:sldId id="415" r:id="rId23"/>
    <p:sldId id="416" r:id="rId24"/>
    <p:sldId id="435" r:id="rId25"/>
    <p:sldId id="436" r:id="rId26"/>
    <p:sldId id="437" r:id="rId27"/>
    <p:sldId id="438" r:id="rId28"/>
    <p:sldId id="418" r:id="rId29"/>
    <p:sldId id="428" r:id="rId30"/>
    <p:sldId id="444" r:id="rId31"/>
    <p:sldId id="441" r:id="rId32"/>
    <p:sldId id="443" r:id="rId33"/>
    <p:sldId id="445" r:id="rId34"/>
    <p:sldId id="446" r:id="rId35"/>
    <p:sldId id="439" r:id="rId36"/>
    <p:sldId id="440" r:id="rId37"/>
    <p:sldId id="442" r:id="rId38"/>
    <p:sldId id="447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mbria Math" panose="02040503050406030204" pitchFamily="18" charset="0"/>
      <p:regular r:id="rId45"/>
    </p:embeddedFont>
    <p:embeddedFont>
      <p:font typeface="Fira Sans Light" panose="020B0604020202020204" charset="0"/>
      <p:regular r:id="rId46"/>
      <p:bold r:id="rId47"/>
      <p:italic r:id="rId48"/>
      <p:boldItalic r:id="rId49"/>
    </p:embeddedFont>
    <p:embeddedFont>
      <p:font typeface="Fira Sans SemiBold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00860D-6354-4378-A09D-8DFCC888E2C9}">
  <a:tblStyle styleId="{9800860D-6354-4378-A09D-8DFCC888E2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3F8801-1707-46FC-A2A7-8ED0A2465BA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56" autoAdjust="0"/>
  </p:normalViewPr>
  <p:slideViewPr>
    <p:cSldViewPr snapToGrid="0">
      <p:cViewPr varScale="1">
        <p:scale>
          <a:sx n="95" d="100"/>
          <a:sy n="95" d="100"/>
        </p:scale>
        <p:origin x="6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customXml" Target="../customXml/item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F5E160-CE7C-4627-9270-34CCB29BCC70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F9B6FED-445B-46BA-9E1B-4C8922ABED36}">
      <dgm:prSet phldrT="[Text]" custT="1"/>
      <dgm:spPr/>
      <dgm:t>
        <a:bodyPr/>
        <a:lstStyle/>
        <a:p>
          <a:pPr algn="ctr"/>
          <a:r>
            <a:rPr lang="en-US" sz="1500" b="0" i="0" dirty="0"/>
            <a:t>Begin the tree with the root node, says S, which contains the complete dataset</a:t>
          </a:r>
          <a:endParaRPr lang="en-IN" sz="1500" dirty="0"/>
        </a:p>
      </dgm:t>
    </dgm:pt>
    <dgm:pt modelId="{1E834E5E-E5C3-4524-9C85-EC19F4A17DCA}" type="parTrans" cxnId="{38C94B8F-DC91-41D0-AEE2-7D731BC704DF}">
      <dgm:prSet/>
      <dgm:spPr/>
      <dgm:t>
        <a:bodyPr/>
        <a:lstStyle/>
        <a:p>
          <a:endParaRPr lang="en-IN" sz="1500"/>
        </a:p>
      </dgm:t>
    </dgm:pt>
    <dgm:pt modelId="{4A1C75F8-0A73-4E18-A18B-33E7948FBED0}" type="sibTrans" cxnId="{38C94B8F-DC91-41D0-AEE2-7D731BC704DF}">
      <dgm:prSet custT="1"/>
      <dgm:spPr/>
      <dgm:t>
        <a:bodyPr/>
        <a:lstStyle/>
        <a:p>
          <a:endParaRPr lang="en-IN" sz="1500"/>
        </a:p>
      </dgm:t>
    </dgm:pt>
    <dgm:pt modelId="{5D97A7AA-8BC6-4F67-94B4-2462A3EE08CC}">
      <dgm:prSet phldrT="[Text]" custT="1"/>
      <dgm:spPr/>
      <dgm:t>
        <a:bodyPr/>
        <a:lstStyle/>
        <a:p>
          <a:pPr algn="ctr"/>
          <a:r>
            <a:rPr lang="en-US" sz="1500" b="0" i="0" dirty="0"/>
            <a:t>Find the best attribute in the dataset using </a:t>
          </a:r>
          <a:r>
            <a:rPr lang="en-US" sz="1500" b="1" i="0" dirty="0"/>
            <a:t>Attribute Selection Measure (ASM)</a:t>
          </a:r>
          <a:endParaRPr lang="en-IN" sz="1500" dirty="0"/>
        </a:p>
      </dgm:t>
    </dgm:pt>
    <dgm:pt modelId="{2423F085-FEF3-451E-8355-D245848D9A94}" type="parTrans" cxnId="{EC63770E-118A-459C-918C-ADB00C630A24}">
      <dgm:prSet/>
      <dgm:spPr/>
      <dgm:t>
        <a:bodyPr/>
        <a:lstStyle/>
        <a:p>
          <a:endParaRPr lang="en-IN" sz="1500"/>
        </a:p>
      </dgm:t>
    </dgm:pt>
    <dgm:pt modelId="{691A1FF6-3883-4ECE-AE4F-541FC4EF03F3}" type="sibTrans" cxnId="{EC63770E-118A-459C-918C-ADB00C630A24}">
      <dgm:prSet custT="1"/>
      <dgm:spPr/>
      <dgm:t>
        <a:bodyPr/>
        <a:lstStyle/>
        <a:p>
          <a:endParaRPr lang="en-IN" sz="1500"/>
        </a:p>
      </dgm:t>
    </dgm:pt>
    <dgm:pt modelId="{BAC9A47D-4885-47F3-A78A-C5F7A295360F}">
      <dgm:prSet phldrT="[Text]" custT="1"/>
      <dgm:spPr/>
      <dgm:t>
        <a:bodyPr/>
        <a:lstStyle/>
        <a:p>
          <a:pPr algn="ctr"/>
          <a:r>
            <a:rPr lang="en-US" sz="1500" b="0" i="0" dirty="0"/>
            <a:t>Divide the S into subsets that contain possible values for the best attributes</a:t>
          </a:r>
          <a:endParaRPr lang="en-IN" sz="1500" dirty="0"/>
        </a:p>
      </dgm:t>
    </dgm:pt>
    <dgm:pt modelId="{C42D9695-97C8-4C60-A496-A37EF964A6FA}" type="parTrans" cxnId="{95E0AACD-FA64-49B7-A87E-B76D5A9020D8}">
      <dgm:prSet/>
      <dgm:spPr/>
      <dgm:t>
        <a:bodyPr/>
        <a:lstStyle/>
        <a:p>
          <a:endParaRPr lang="en-IN" sz="1500"/>
        </a:p>
      </dgm:t>
    </dgm:pt>
    <dgm:pt modelId="{AEE120E4-42C5-40EA-AE02-337C0DFDB7E7}" type="sibTrans" cxnId="{95E0AACD-FA64-49B7-A87E-B76D5A9020D8}">
      <dgm:prSet custT="1"/>
      <dgm:spPr/>
      <dgm:t>
        <a:bodyPr/>
        <a:lstStyle/>
        <a:p>
          <a:endParaRPr lang="en-IN" sz="1500"/>
        </a:p>
      </dgm:t>
    </dgm:pt>
    <dgm:pt modelId="{F17A38AF-F858-4BBC-836C-F32B7B76DE57}">
      <dgm:prSet phldrT="[Text]" custT="1"/>
      <dgm:spPr/>
      <dgm:t>
        <a:bodyPr/>
        <a:lstStyle/>
        <a:p>
          <a:pPr algn="ctr"/>
          <a:r>
            <a:rPr lang="en-US" sz="1500" b="0" i="0" dirty="0"/>
            <a:t>Generate the decision tree node, which contains the best attribute</a:t>
          </a:r>
          <a:endParaRPr lang="en-IN" sz="1500" dirty="0"/>
        </a:p>
      </dgm:t>
    </dgm:pt>
    <dgm:pt modelId="{E4885849-1310-4A38-9398-1DB6757CF2DA}" type="parTrans" cxnId="{592BEBA8-BA4E-4DD7-ACA6-2F0259ADBF0F}">
      <dgm:prSet/>
      <dgm:spPr/>
      <dgm:t>
        <a:bodyPr/>
        <a:lstStyle/>
        <a:p>
          <a:endParaRPr lang="en-IN" sz="1500"/>
        </a:p>
      </dgm:t>
    </dgm:pt>
    <dgm:pt modelId="{69CD8959-A048-4DD7-931B-50D063457118}" type="sibTrans" cxnId="{592BEBA8-BA4E-4DD7-ACA6-2F0259ADBF0F}">
      <dgm:prSet custT="1"/>
      <dgm:spPr/>
      <dgm:t>
        <a:bodyPr/>
        <a:lstStyle/>
        <a:p>
          <a:endParaRPr lang="en-IN" sz="1500"/>
        </a:p>
      </dgm:t>
    </dgm:pt>
    <dgm:pt modelId="{81602F16-AB37-455C-BD56-C63C14AAE0A1}">
      <dgm:prSet phldrT="[Text]" custT="1"/>
      <dgm:spPr/>
      <dgm:t>
        <a:bodyPr/>
        <a:lstStyle/>
        <a:p>
          <a:pPr algn="ctr"/>
          <a:r>
            <a:rPr lang="en-US" sz="1500" b="0" i="0" dirty="0"/>
            <a:t>Recursively make new decision trees using the subsets of the dataset created in step 3</a:t>
          </a:r>
          <a:endParaRPr lang="en-IN" sz="1500" dirty="0"/>
        </a:p>
      </dgm:t>
    </dgm:pt>
    <dgm:pt modelId="{9B32F205-39A5-43F5-A743-9682932B11E8}" type="parTrans" cxnId="{3AD1FA61-C65F-42A3-93B8-4DB835632A9A}">
      <dgm:prSet/>
      <dgm:spPr/>
      <dgm:t>
        <a:bodyPr/>
        <a:lstStyle/>
        <a:p>
          <a:endParaRPr lang="en-IN" sz="1500"/>
        </a:p>
      </dgm:t>
    </dgm:pt>
    <dgm:pt modelId="{42C52735-C965-44A8-A97F-28E8F6BD1D41}" type="sibTrans" cxnId="{3AD1FA61-C65F-42A3-93B8-4DB835632A9A}">
      <dgm:prSet/>
      <dgm:spPr/>
      <dgm:t>
        <a:bodyPr/>
        <a:lstStyle/>
        <a:p>
          <a:endParaRPr lang="en-IN" sz="1500"/>
        </a:p>
      </dgm:t>
    </dgm:pt>
    <dgm:pt modelId="{700F0D9E-CF74-4B55-84C0-28D0864477EB}">
      <dgm:prSet phldrT="[Text]" custT="1"/>
      <dgm:spPr/>
      <dgm:t>
        <a:bodyPr/>
        <a:lstStyle/>
        <a:p>
          <a:pPr algn="ctr"/>
          <a:endParaRPr lang="en-IN" sz="1500" dirty="0"/>
        </a:p>
      </dgm:t>
    </dgm:pt>
    <dgm:pt modelId="{6DBC0A97-8253-4541-A151-1579D0F2DD85}" type="parTrans" cxnId="{E24163F4-16B8-471D-A853-87271A98C09E}">
      <dgm:prSet/>
      <dgm:spPr/>
      <dgm:t>
        <a:bodyPr/>
        <a:lstStyle/>
        <a:p>
          <a:endParaRPr lang="en-IN" sz="1500"/>
        </a:p>
      </dgm:t>
    </dgm:pt>
    <dgm:pt modelId="{0C73DB84-BA44-41B7-830A-7D111B18A0E2}" type="sibTrans" cxnId="{E24163F4-16B8-471D-A853-87271A98C09E}">
      <dgm:prSet/>
      <dgm:spPr/>
      <dgm:t>
        <a:bodyPr/>
        <a:lstStyle/>
        <a:p>
          <a:endParaRPr lang="en-IN" sz="1500"/>
        </a:p>
      </dgm:t>
    </dgm:pt>
    <dgm:pt modelId="{CAC2DAED-6BBE-4DDF-8C1A-75AF1B680785}" type="pres">
      <dgm:prSet presAssocID="{89F5E160-CE7C-4627-9270-34CCB29BCC70}" presName="outerComposite" presStyleCnt="0">
        <dgm:presLayoutVars>
          <dgm:chMax val="5"/>
          <dgm:dir/>
          <dgm:resizeHandles val="exact"/>
        </dgm:presLayoutVars>
      </dgm:prSet>
      <dgm:spPr/>
    </dgm:pt>
    <dgm:pt modelId="{3FE32DE1-0EBE-4002-994B-0AB2B5FC18C3}" type="pres">
      <dgm:prSet presAssocID="{89F5E160-CE7C-4627-9270-34CCB29BCC70}" presName="dummyMaxCanvas" presStyleCnt="0">
        <dgm:presLayoutVars/>
      </dgm:prSet>
      <dgm:spPr/>
    </dgm:pt>
    <dgm:pt modelId="{C8B2942A-DEC5-444D-9D53-D9D8B794D43A}" type="pres">
      <dgm:prSet presAssocID="{89F5E160-CE7C-4627-9270-34CCB29BCC70}" presName="FiveNodes_1" presStyleLbl="node1" presStyleIdx="0" presStyleCnt="5">
        <dgm:presLayoutVars>
          <dgm:bulletEnabled val="1"/>
        </dgm:presLayoutVars>
      </dgm:prSet>
      <dgm:spPr/>
    </dgm:pt>
    <dgm:pt modelId="{D2E77E0D-DEEF-4155-896D-614E8E931992}" type="pres">
      <dgm:prSet presAssocID="{89F5E160-CE7C-4627-9270-34CCB29BCC70}" presName="FiveNodes_2" presStyleLbl="node1" presStyleIdx="1" presStyleCnt="5">
        <dgm:presLayoutVars>
          <dgm:bulletEnabled val="1"/>
        </dgm:presLayoutVars>
      </dgm:prSet>
      <dgm:spPr/>
    </dgm:pt>
    <dgm:pt modelId="{D0C4D381-D8CD-4EB3-ADE0-EB22B337FDCD}" type="pres">
      <dgm:prSet presAssocID="{89F5E160-CE7C-4627-9270-34CCB29BCC70}" presName="FiveNodes_3" presStyleLbl="node1" presStyleIdx="2" presStyleCnt="5">
        <dgm:presLayoutVars>
          <dgm:bulletEnabled val="1"/>
        </dgm:presLayoutVars>
      </dgm:prSet>
      <dgm:spPr/>
    </dgm:pt>
    <dgm:pt modelId="{B0BBD1E6-6611-466F-BBBC-C9438996D2F1}" type="pres">
      <dgm:prSet presAssocID="{89F5E160-CE7C-4627-9270-34CCB29BCC70}" presName="FiveNodes_4" presStyleLbl="node1" presStyleIdx="3" presStyleCnt="5">
        <dgm:presLayoutVars>
          <dgm:bulletEnabled val="1"/>
        </dgm:presLayoutVars>
      </dgm:prSet>
      <dgm:spPr/>
    </dgm:pt>
    <dgm:pt modelId="{D89C344D-733D-4B76-BE91-44481D9993BE}" type="pres">
      <dgm:prSet presAssocID="{89F5E160-CE7C-4627-9270-34CCB29BCC70}" presName="FiveNodes_5" presStyleLbl="node1" presStyleIdx="4" presStyleCnt="5">
        <dgm:presLayoutVars>
          <dgm:bulletEnabled val="1"/>
        </dgm:presLayoutVars>
      </dgm:prSet>
      <dgm:spPr/>
    </dgm:pt>
    <dgm:pt modelId="{DA1053EB-1358-49F5-B668-F60D216BA162}" type="pres">
      <dgm:prSet presAssocID="{89F5E160-CE7C-4627-9270-34CCB29BCC70}" presName="FiveConn_1-2" presStyleLbl="fgAccFollowNode1" presStyleIdx="0" presStyleCnt="4">
        <dgm:presLayoutVars>
          <dgm:bulletEnabled val="1"/>
        </dgm:presLayoutVars>
      </dgm:prSet>
      <dgm:spPr/>
    </dgm:pt>
    <dgm:pt modelId="{148DB19E-6165-458A-A41C-652D0601FBD6}" type="pres">
      <dgm:prSet presAssocID="{89F5E160-CE7C-4627-9270-34CCB29BCC70}" presName="FiveConn_2-3" presStyleLbl="fgAccFollowNode1" presStyleIdx="1" presStyleCnt="4">
        <dgm:presLayoutVars>
          <dgm:bulletEnabled val="1"/>
        </dgm:presLayoutVars>
      </dgm:prSet>
      <dgm:spPr/>
    </dgm:pt>
    <dgm:pt modelId="{B46279E6-FD4F-4530-9C1F-FC258EE69A06}" type="pres">
      <dgm:prSet presAssocID="{89F5E160-CE7C-4627-9270-34CCB29BCC70}" presName="FiveConn_3-4" presStyleLbl="fgAccFollowNode1" presStyleIdx="2" presStyleCnt="4">
        <dgm:presLayoutVars>
          <dgm:bulletEnabled val="1"/>
        </dgm:presLayoutVars>
      </dgm:prSet>
      <dgm:spPr/>
    </dgm:pt>
    <dgm:pt modelId="{E4C979DA-4D0F-4A40-B55A-DE87C27A1196}" type="pres">
      <dgm:prSet presAssocID="{89F5E160-CE7C-4627-9270-34CCB29BCC70}" presName="FiveConn_4-5" presStyleLbl="fgAccFollowNode1" presStyleIdx="3" presStyleCnt="4">
        <dgm:presLayoutVars>
          <dgm:bulletEnabled val="1"/>
        </dgm:presLayoutVars>
      </dgm:prSet>
      <dgm:spPr/>
    </dgm:pt>
    <dgm:pt modelId="{83022E32-F0A8-4CC0-8D03-EBAA4E944F2D}" type="pres">
      <dgm:prSet presAssocID="{89F5E160-CE7C-4627-9270-34CCB29BCC70}" presName="FiveNodes_1_text" presStyleLbl="node1" presStyleIdx="4" presStyleCnt="5">
        <dgm:presLayoutVars>
          <dgm:bulletEnabled val="1"/>
        </dgm:presLayoutVars>
      </dgm:prSet>
      <dgm:spPr/>
    </dgm:pt>
    <dgm:pt modelId="{3EF5CB7F-5B45-4531-A688-A92A029C6813}" type="pres">
      <dgm:prSet presAssocID="{89F5E160-CE7C-4627-9270-34CCB29BCC70}" presName="FiveNodes_2_text" presStyleLbl="node1" presStyleIdx="4" presStyleCnt="5">
        <dgm:presLayoutVars>
          <dgm:bulletEnabled val="1"/>
        </dgm:presLayoutVars>
      </dgm:prSet>
      <dgm:spPr/>
    </dgm:pt>
    <dgm:pt modelId="{CF7EEAFA-42D7-47FC-B958-9CD4AE2B26E2}" type="pres">
      <dgm:prSet presAssocID="{89F5E160-CE7C-4627-9270-34CCB29BCC70}" presName="FiveNodes_3_text" presStyleLbl="node1" presStyleIdx="4" presStyleCnt="5">
        <dgm:presLayoutVars>
          <dgm:bulletEnabled val="1"/>
        </dgm:presLayoutVars>
      </dgm:prSet>
      <dgm:spPr/>
    </dgm:pt>
    <dgm:pt modelId="{DC39C315-2EEF-45F0-A3CD-48C7317FF57D}" type="pres">
      <dgm:prSet presAssocID="{89F5E160-CE7C-4627-9270-34CCB29BCC70}" presName="FiveNodes_4_text" presStyleLbl="node1" presStyleIdx="4" presStyleCnt="5">
        <dgm:presLayoutVars>
          <dgm:bulletEnabled val="1"/>
        </dgm:presLayoutVars>
      </dgm:prSet>
      <dgm:spPr/>
    </dgm:pt>
    <dgm:pt modelId="{4E48AC2A-4244-4359-8809-1920067745DB}" type="pres">
      <dgm:prSet presAssocID="{89F5E160-CE7C-4627-9270-34CCB29BCC7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1849106-FB4C-4011-B2E9-45D8AC2933EE}" type="presOf" srcId="{4A1C75F8-0A73-4E18-A18B-33E7948FBED0}" destId="{DA1053EB-1358-49F5-B668-F60D216BA162}" srcOrd="0" destOrd="0" presId="urn:microsoft.com/office/officeart/2005/8/layout/vProcess5"/>
    <dgm:cxn modelId="{EC63770E-118A-459C-918C-ADB00C630A24}" srcId="{89F5E160-CE7C-4627-9270-34CCB29BCC70}" destId="{5D97A7AA-8BC6-4F67-94B4-2462A3EE08CC}" srcOrd="1" destOrd="0" parTransId="{2423F085-FEF3-451E-8355-D245848D9A94}" sibTransId="{691A1FF6-3883-4ECE-AE4F-541FC4EF03F3}"/>
    <dgm:cxn modelId="{9F123D18-69F4-4B71-A154-E3E069FBDF56}" type="presOf" srcId="{81602F16-AB37-455C-BD56-C63C14AAE0A1}" destId="{4E48AC2A-4244-4359-8809-1920067745DB}" srcOrd="1" destOrd="0" presId="urn:microsoft.com/office/officeart/2005/8/layout/vProcess5"/>
    <dgm:cxn modelId="{FC618F2B-F810-406F-B633-D3981787A859}" type="presOf" srcId="{8F9B6FED-445B-46BA-9E1B-4C8922ABED36}" destId="{83022E32-F0A8-4CC0-8D03-EBAA4E944F2D}" srcOrd="1" destOrd="0" presId="urn:microsoft.com/office/officeart/2005/8/layout/vProcess5"/>
    <dgm:cxn modelId="{346DE12D-BFA0-41D8-ADF7-98A2A234A5DF}" type="presOf" srcId="{81602F16-AB37-455C-BD56-C63C14AAE0A1}" destId="{D89C344D-733D-4B76-BE91-44481D9993BE}" srcOrd="0" destOrd="0" presId="urn:microsoft.com/office/officeart/2005/8/layout/vProcess5"/>
    <dgm:cxn modelId="{AD579531-0473-45AD-8F5B-6DE5D364CEFA}" type="presOf" srcId="{F17A38AF-F858-4BBC-836C-F32B7B76DE57}" destId="{DC39C315-2EEF-45F0-A3CD-48C7317FF57D}" srcOrd="1" destOrd="0" presId="urn:microsoft.com/office/officeart/2005/8/layout/vProcess5"/>
    <dgm:cxn modelId="{AC7DBB3A-CA76-48C4-BE0A-58EDB3E210ED}" type="presOf" srcId="{69CD8959-A048-4DD7-931B-50D063457118}" destId="{E4C979DA-4D0F-4A40-B55A-DE87C27A1196}" srcOrd="0" destOrd="0" presId="urn:microsoft.com/office/officeart/2005/8/layout/vProcess5"/>
    <dgm:cxn modelId="{3AD1FA61-C65F-42A3-93B8-4DB835632A9A}" srcId="{89F5E160-CE7C-4627-9270-34CCB29BCC70}" destId="{81602F16-AB37-455C-BD56-C63C14AAE0A1}" srcOrd="4" destOrd="0" parTransId="{9B32F205-39A5-43F5-A743-9682932B11E8}" sibTransId="{42C52735-C965-44A8-A97F-28E8F6BD1D41}"/>
    <dgm:cxn modelId="{68C7A542-ECEB-4B40-89EC-5C61204CBBF1}" type="presOf" srcId="{BAC9A47D-4885-47F3-A78A-C5F7A295360F}" destId="{CF7EEAFA-42D7-47FC-B958-9CD4AE2B26E2}" srcOrd="1" destOrd="0" presId="urn:microsoft.com/office/officeart/2005/8/layout/vProcess5"/>
    <dgm:cxn modelId="{EFB3E566-EE87-4B58-9474-6CB41424D70D}" type="presOf" srcId="{F17A38AF-F858-4BBC-836C-F32B7B76DE57}" destId="{B0BBD1E6-6611-466F-BBBC-C9438996D2F1}" srcOrd="0" destOrd="0" presId="urn:microsoft.com/office/officeart/2005/8/layout/vProcess5"/>
    <dgm:cxn modelId="{A8103574-8F6A-405A-B137-63331DBF71DE}" type="presOf" srcId="{691A1FF6-3883-4ECE-AE4F-541FC4EF03F3}" destId="{148DB19E-6165-458A-A41C-652D0601FBD6}" srcOrd="0" destOrd="0" presId="urn:microsoft.com/office/officeart/2005/8/layout/vProcess5"/>
    <dgm:cxn modelId="{38C94B8F-DC91-41D0-AEE2-7D731BC704DF}" srcId="{89F5E160-CE7C-4627-9270-34CCB29BCC70}" destId="{8F9B6FED-445B-46BA-9E1B-4C8922ABED36}" srcOrd="0" destOrd="0" parTransId="{1E834E5E-E5C3-4524-9C85-EC19F4A17DCA}" sibTransId="{4A1C75F8-0A73-4E18-A18B-33E7948FBED0}"/>
    <dgm:cxn modelId="{E836FC92-4BF0-4F4A-9FDC-019209137D04}" type="presOf" srcId="{5D97A7AA-8BC6-4F67-94B4-2462A3EE08CC}" destId="{3EF5CB7F-5B45-4531-A688-A92A029C6813}" srcOrd="1" destOrd="0" presId="urn:microsoft.com/office/officeart/2005/8/layout/vProcess5"/>
    <dgm:cxn modelId="{AB9CD89B-1BB8-4E54-AE60-5B78D877DEFF}" type="presOf" srcId="{BAC9A47D-4885-47F3-A78A-C5F7A295360F}" destId="{D0C4D381-D8CD-4EB3-ADE0-EB22B337FDCD}" srcOrd="0" destOrd="0" presId="urn:microsoft.com/office/officeart/2005/8/layout/vProcess5"/>
    <dgm:cxn modelId="{592BEBA8-BA4E-4DD7-ACA6-2F0259ADBF0F}" srcId="{89F5E160-CE7C-4627-9270-34CCB29BCC70}" destId="{F17A38AF-F858-4BBC-836C-F32B7B76DE57}" srcOrd="3" destOrd="0" parTransId="{E4885849-1310-4A38-9398-1DB6757CF2DA}" sibTransId="{69CD8959-A048-4DD7-931B-50D063457118}"/>
    <dgm:cxn modelId="{8FAC83C7-1084-4EF7-BC86-48184C003F47}" type="presOf" srcId="{5D97A7AA-8BC6-4F67-94B4-2462A3EE08CC}" destId="{D2E77E0D-DEEF-4155-896D-614E8E931992}" srcOrd="0" destOrd="0" presId="urn:microsoft.com/office/officeart/2005/8/layout/vProcess5"/>
    <dgm:cxn modelId="{95E0AACD-FA64-49B7-A87E-B76D5A9020D8}" srcId="{89F5E160-CE7C-4627-9270-34CCB29BCC70}" destId="{BAC9A47D-4885-47F3-A78A-C5F7A295360F}" srcOrd="2" destOrd="0" parTransId="{C42D9695-97C8-4C60-A496-A37EF964A6FA}" sibTransId="{AEE120E4-42C5-40EA-AE02-337C0DFDB7E7}"/>
    <dgm:cxn modelId="{1BDE2DD5-B8CA-42C7-9FD6-52227AF939F6}" type="presOf" srcId="{AEE120E4-42C5-40EA-AE02-337C0DFDB7E7}" destId="{B46279E6-FD4F-4530-9C1F-FC258EE69A06}" srcOrd="0" destOrd="0" presId="urn:microsoft.com/office/officeart/2005/8/layout/vProcess5"/>
    <dgm:cxn modelId="{ED2AF7E8-743A-4131-82A8-0FF82ACF9832}" type="presOf" srcId="{8F9B6FED-445B-46BA-9E1B-4C8922ABED36}" destId="{C8B2942A-DEC5-444D-9D53-D9D8B794D43A}" srcOrd="0" destOrd="0" presId="urn:microsoft.com/office/officeart/2005/8/layout/vProcess5"/>
    <dgm:cxn modelId="{9B244CEB-9F8E-49ED-AB0F-A06C222B12CC}" type="presOf" srcId="{89F5E160-CE7C-4627-9270-34CCB29BCC70}" destId="{CAC2DAED-6BBE-4DDF-8C1A-75AF1B680785}" srcOrd="0" destOrd="0" presId="urn:microsoft.com/office/officeart/2005/8/layout/vProcess5"/>
    <dgm:cxn modelId="{E24163F4-16B8-471D-A853-87271A98C09E}" srcId="{89F5E160-CE7C-4627-9270-34CCB29BCC70}" destId="{700F0D9E-CF74-4B55-84C0-28D0864477EB}" srcOrd="5" destOrd="0" parTransId="{6DBC0A97-8253-4541-A151-1579D0F2DD85}" sibTransId="{0C73DB84-BA44-41B7-830A-7D111B18A0E2}"/>
    <dgm:cxn modelId="{FD5F3F76-2F2F-4A00-9AC2-61E21A3A4A44}" type="presParOf" srcId="{CAC2DAED-6BBE-4DDF-8C1A-75AF1B680785}" destId="{3FE32DE1-0EBE-4002-994B-0AB2B5FC18C3}" srcOrd="0" destOrd="0" presId="urn:microsoft.com/office/officeart/2005/8/layout/vProcess5"/>
    <dgm:cxn modelId="{BB66A206-342D-4A97-B836-CBC2981F9908}" type="presParOf" srcId="{CAC2DAED-6BBE-4DDF-8C1A-75AF1B680785}" destId="{C8B2942A-DEC5-444D-9D53-D9D8B794D43A}" srcOrd="1" destOrd="0" presId="urn:microsoft.com/office/officeart/2005/8/layout/vProcess5"/>
    <dgm:cxn modelId="{7E3CCA21-BA2C-4ED3-A9DF-A44300E9F652}" type="presParOf" srcId="{CAC2DAED-6BBE-4DDF-8C1A-75AF1B680785}" destId="{D2E77E0D-DEEF-4155-896D-614E8E931992}" srcOrd="2" destOrd="0" presId="urn:microsoft.com/office/officeart/2005/8/layout/vProcess5"/>
    <dgm:cxn modelId="{98E1027C-B228-463C-A5C5-5A5B2B2155ED}" type="presParOf" srcId="{CAC2DAED-6BBE-4DDF-8C1A-75AF1B680785}" destId="{D0C4D381-D8CD-4EB3-ADE0-EB22B337FDCD}" srcOrd="3" destOrd="0" presId="urn:microsoft.com/office/officeart/2005/8/layout/vProcess5"/>
    <dgm:cxn modelId="{C4E426EB-7F71-41DC-9FD0-445EEC6B3FA7}" type="presParOf" srcId="{CAC2DAED-6BBE-4DDF-8C1A-75AF1B680785}" destId="{B0BBD1E6-6611-466F-BBBC-C9438996D2F1}" srcOrd="4" destOrd="0" presId="urn:microsoft.com/office/officeart/2005/8/layout/vProcess5"/>
    <dgm:cxn modelId="{61B715D0-D8CA-4EF8-A965-BE848D8CF1C6}" type="presParOf" srcId="{CAC2DAED-6BBE-4DDF-8C1A-75AF1B680785}" destId="{D89C344D-733D-4B76-BE91-44481D9993BE}" srcOrd="5" destOrd="0" presId="urn:microsoft.com/office/officeart/2005/8/layout/vProcess5"/>
    <dgm:cxn modelId="{A915A620-614E-47A1-A402-2DFBCA546BA6}" type="presParOf" srcId="{CAC2DAED-6BBE-4DDF-8C1A-75AF1B680785}" destId="{DA1053EB-1358-49F5-B668-F60D216BA162}" srcOrd="6" destOrd="0" presId="urn:microsoft.com/office/officeart/2005/8/layout/vProcess5"/>
    <dgm:cxn modelId="{BD49F145-9E99-4FB7-81EB-7FA097DE1DF0}" type="presParOf" srcId="{CAC2DAED-6BBE-4DDF-8C1A-75AF1B680785}" destId="{148DB19E-6165-458A-A41C-652D0601FBD6}" srcOrd="7" destOrd="0" presId="urn:microsoft.com/office/officeart/2005/8/layout/vProcess5"/>
    <dgm:cxn modelId="{6F27A94E-CC07-44A0-8E83-647ADC2B5D1A}" type="presParOf" srcId="{CAC2DAED-6BBE-4DDF-8C1A-75AF1B680785}" destId="{B46279E6-FD4F-4530-9C1F-FC258EE69A06}" srcOrd="8" destOrd="0" presId="urn:microsoft.com/office/officeart/2005/8/layout/vProcess5"/>
    <dgm:cxn modelId="{1B7EB734-DDB8-4B80-A3C6-A2B98192B1EE}" type="presParOf" srcId="{CAC2DAED-6BBE-4DDF-8C1A-75AF1B680785}" destId="{E4C979DA-4D0F-4A40-B55A-DE87C27A1196}" srcOrd="9" destOrd="0" presId="urn:microsoft.com/office/officeart/2005/8/layout/vProcess5"/>
    <dgm:cxn modelId="{C8DA73DD-E925-4882-B59C-A0350C761B54}" type="presParOf" srcId="{CAC2DAED-6BBE-4DDF-8C1A-75AF1B680785}" destId="{83022E32-F0A8-4CC0-8D03-EBAA4E944F2D}" srcOrd="10" destOrd="0" presId="urn:microsoft.com/office/officeart/2005/8/layout/vProcess5"/>
    <dgm:cxn modelId="{A3446B33-994E-4873-BF02-28A5DFD64965}" type="presParOf" srcId="{CAC2DAED-6BBE-4DDF-8C1A-75AF1B680785}" destId="{3EF5CB7F-5B45-4531-A688-A92A029C6813}" srcOrd="11" destOrd="0" presId="urn:microsoft.com/office/officeart/2005/8/layout/vProcess5"/>
    <dgm:cxn modelId="{C1E4EEE3-05BD-44D3-A1F9-29B723563ABF}" type="presParOf" srcId="{CAC2DAED-6BBE-4DDF-8C1A-75AF1B680785}" destId="{CF7EEAFA-42D7-47FC-B958-9CD4AE2B26E2}" srcOrd="12" destOrd="0" presId="urn:microsoft.com/office/officeart/2005/8/layout/vProcess5"/>
    <dgm:cxn modelId="{7211A61A-DF62-469A-9F18-AEA7C03B2052}" type="presParOf" srcId="{CAC2DAED-6BBE-4DDF-8C1A-75AF1B680785}" destId="{DC39C315-2EEF-45F0-A3CD-48C7317FF57D}" srcOrd="13" destOrd="0" presId="urn:microsoft.com/office/officeart/2005/8/layout/vProcess5"/>
    <dgm:cxn modelId="{EA5B53CD-A8E4-40E4-A9F3-DDFA801A3ED6}" type="presParOf" srcId="{CAC2DAED-6BBE-4DDF-8C1A-75AF1B680785}" destId="{4E48AC2A-4244-4359-8809-1920067745D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2942A-DEC5-444D-9D53-D9D8B794D43A}">
      <dsp:nvSpPr>
        <dsp:cNvPr id="0" name=""/>
        <dsp:cNvSpPr/>
      </dsp:nvSpPr>
      <dsp:spPr>
        <a:xfrm>
          <a:off x="0" y="0"/>
          <a:ext cx="4816601" cy="764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Begin the tree with the root node, says S, which contains the complete dataset</a:t>
          </a:r>
          <a:endParaRPr lang="en-IN" sz="1500" kern="1200" dirty="0"/>
        </a:p>
      </dsp:txBody>
      <dsp:txXfrm>
        <a:off x="22404" y="22404"/>
        <a:ext cx="3901703" cy="720106"/>
      </dsp:txXfrm>
    </dsp:sp>
    <dsp:sp modelId="{D2E77E0D-DEEF-4155-896D-614E8E931992}">
      <dsp:nvSpPr>
        <dsp:cNvPr id="0" name=""/>
        <dsp:cNvSpPr/>
      </dsp:nvSpPr>
      <dsp:spPr>
        <a:xfrm>
          <a:off x="359681" y="871153"/>
          <a:ext cx="4816601" cy="764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Find the best attribute in the dataset using </a:t>
          </a:r>
          <a:r>
            <a:rPr lang="en-US" sz="1500" b="1" i="0" kern="1200" dirty="0"/>
            <a:t>Attribute Selection Measure (ASM)</a:t>
          </a:r>
          <a:endParaRPr lang="en-IN" sz="1500" kern="1200" dirty="0"/>
        </a:p>
      </dsp:txBody>
      <dsp:txXfrm>
        <a:off x="382085" y="893557"/>
        <a:ext cx="3914917" cy="720106"/>
      </dsp:txXfrm>
    </dsp:sp>
    <dsp:sp modelId="{D0C4D381-D8CD-4EB3-ADE0-EB22B337FDCD}">
      <dsp:nvSpPr>
        <dsp:cNvPr id="0" name=""/>
        <dsp:cNvSpPr/>
      </dsp:nvSpPr>
      <dsp:spPr>
        <a:xfrm>
          <a:off x="719362" y="1742306"/>
          <a:ext cx="4816601" cy="764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Divide the S into subsets that contain possible values for the best attributes</a:t>
          </a:r>
          <a:endParaRPr lang="en-IN" sz="1500" kern="1200" dirty="0"/>
        </a:p>
      </dsp:txBody>
      <dsp:txXfrm>
        <a:off x="741766" y="1764710"/>
        <a:ext cx="3914917" cy="720106"/>
      </dsp:txXfrm>
    </dsp:sp>
    <dsp:sp modelId="{B0BBD1E6-6611-466F-BBBC-C9438996D2F1}">
      <dsp:nvSpPr>
        <dsp:cNvPr id="0" name=""/>
        <dsp:cNvSpPr/>
      </dsp:nvSpPr>
      <dsp:spPr>
        <a:xfrm>
          <a:off x="1079043" y="2613459"/>
          <a:ext cx="4816601" cy="764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Generate the decision tree node, which contains the best attribute</a:t>
          </a:r>
          <a:endParaRPr lang="en-IN" sz="1500" kern="1200" dirty="0"/>
        </a:p>
      </dsp:txBody>
      <dsp:txXfrm>
        <a:off x="1101447" y="2635863"/>
        <a:ext cx="3914917" cy="720106"/>
      </dsp:txXfrm>
    </dsp:sp>
    <dsp:sp modelId="{D89C344D-733D-4B76-BE91-44481D9993BE}">
      <dsp:nvSpPr>
        <dsp:cNvPr id="0" name=""/>
        <dsp:cNvSpPr/>
      </dsp:nvSpPr>
      <dsp:spPr>
        <a:xfrm>
          <a:off x="1438725" y="3484612"/>
          <a:ext cx="4816601" cy="764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Recursively make new decision trees using the subsets of the dataset created in step 3</a:t>
          </a:r>
          <a:endParaRPr lang="en-IN" sz="1500" kern="1200" dirty="0"/>
        </a:p>
      </dsp:txBody>
      <dsp:txXfrm>
        <a:off x="1461129" y="3507016"/>
        <a:ext cx="3914917" cy="720106"/>
      </dsp:txXfrm>
    </dsp:sp>
    <dsp:sp modelId="{DA1053EB-1358-49F5-B668-F60D216BA162}">
      <dsp:nvSpPr>
        <dsp:cNvPr id="0" name=""/>
        <dsp:cNvSpPr/>
      </dsp:nvSpPr>
      <dsp:spPr>
        <a:xfrm>
          <a:off x="4319407" y="558812"/>
          <a:ext cx="497194" cy="49719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4431276" y="558812"/>
        <a:ext cx="273456" cy="374138"/>
      </dsp:txXfrm>
    </dsp:sp>
    <dsp:sp modelId="{148DB19E-6165-458A-A41C-652D0601FBD6}">
      <dsp:nvSpPr>
        <dsp:cNvPr id="0" name=""/>
        <dsp:cNvSpPr/>
      </dsp:nvSpPr>
      <dsp:spPr>
        <a:xfrm>
          <a:off x="4679088" y="1429965"/>
          <a:ext cx="497194" cy="49719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4790957" y="1429965"/>
        <a:ext cx="273456" cy="374138"/>
      </dsp:txXfrm>
    </dsp:sp>
    <dsp:sp modelId="{B46279E6-FD4F-4530-9C1F-FC258EE69A06}">
      <dsp:nvSpPr>
        <dsp:cNvPr id="0" name=""/>
        <dsp:cNvSpPr/>
      </dsp:nvSpPr>
      <dsp:spPr>
        <a:xfrm>
          <a:off x="5038769" y="2288370"/>
          <a:ext cx="497194" cy="49719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5150638" y="2288370"/>
        <a:ext cx="273456" cy="374138"/>
      </dsp:txXfrm>
    </dsp:sp>
    <dsp:sp modelId="{E4C979DA-4D0F-4A40-B55A-DE87C27A1196}">
      <dsp:nvSpPr>
        <dsp:cNvPr id="0" name=""/>
        <dsp:cNvSpPr/>
      </dsp:nvSpPr>
      <dsp:spPr>
        <a:xfrm>
          <a:off x="5398451" y="3168022"/>
          <a:ext cx="497194" cy="49719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5510320" y="3168022"/>
        <a:ext cx="273456" cy="374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545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973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933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020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69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983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438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971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491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523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676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15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120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033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144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9345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437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431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4545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7539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438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0209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9771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9812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91382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5013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0350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2251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0190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5050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592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435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509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074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764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00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51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745725" y="0"/>
            <a:ext cx="4406366" cy="5143500"/>
          </a:xfrm>
          <a:custGeom>
            <a:avLst/>
            <a:gdLst/>
            <a:ahLst/>
            <a:cxnLst/>
            <a:rect l="l" t="t" r="r" b="b"/>
            <a:pathLst>
              <a:path w="6228079" h="6858000" extrusionOk="0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907910" y="0"/>
            <a:ext cx="4243868" cy="5143500"/>
          </a:xfrm>
          <a:custGeom>
            <a:avLst/>
            <a:gdLst/>
            <a:ahLst/>
            <a:cxnLst/>
            <a:rect l="l" t="t" r="r" b="b"/>
            <a:pathLst>
              <a:path w="5998400" h="6858000" extrusionOk="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51122" y="0"/>
            <a:ext cx="2697686" cy="3605879"/>
          </a:xfrm>
          <a:custGeom>
            <a:avLst/>
            <a:gdLst/>
            <a:ahLst/>
            <a:cxnLst/>
            <a:rect l="l" t="t" r="r" b="b"/>
            <a:pathLst>
              <a:path w="3812984" h="4807839" extrusionOk="0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dist="19050" dir="108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79100" y="1991825"/>
            <a:ext cx="55776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7217006" y="0"/>
            <a:ext cx="1927002" cy="5143500"/>
          </a:xfrm>
          <a:custGeom>
            <a:avLst/>
            <a:gdLst/>
            <a:ahLst/>
            <a:cxnLst/>
            <a:rect l="l" t="t" r="r" b="b"/>
            <a:pathLst>
              <a:path w="2569336" h="6858000" extrusionOk="0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7366595" y="0"/>
            <a:ext cx="1777412" cy="5143500"/>
          </a:xfrm>
          <a:custGeom>
            <a:avLst/>
            <a:gdLst/>
            <a:ahLst/>
            <a:cxnLst/>
            <a:rect l="l" t="t" r="r" b="b"/>
            <a:pathLst>
              <a:path w="2369883" h="6858000" extrusionOk="0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/>
          <p:nvPr/>
        </p:nvSpPr>
        <p:spPr>
          <a:xfrm>
            <a:off x="7765453" y="0"/>
            <a:ext cx="1378552" cy="1394079"/>
          </a:xfrm>
          <a:custGeom>
            <a:avLst/>
            <a:gdLst/>
            <a:ahLst/>
            <a:cxnLst/>
            <a:rect l="l" t="t" r="r" b="b"/>
            <a:pathLst>
              <a:path w="1838070" h="1858772" extrusionOk="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3252900" cy="29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488203" y="1492425"/>
            <a:ext cx="3252900" cy="29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4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6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9" Type="http://schemas.openxmlformats.org/officeDocument/2006/relationships/image" Target="../media/image18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ctrTitle"/>
          </p:nvPr>
        </p:nvSpPr>
        <p:spPr>
          <a:xfrm>
            <a:off x="217988" y="1943340"/>
            <a:ext cx="55776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Decision Tree </a:t>
            </a:r>
            <a:endParaRPr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2" y="146404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Why use Decision Trees?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255531" y="628083"/>
            <a:ext cx="7613851" cy="436901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000000"/>
                </a:solidFill>
              </a:rPr>
              <a:t>The logic behind the decision tree can be easily understood because it shows a tree-like structure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5D49DD-343F-41DB-97BB-8FE5EF274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461" y="1462455"/>
            <a:ext cx="3534641" cy="353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60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2" y="146404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Two Main Types of Decision Trees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255531" y="628083"/>
            <a:ext cx="7613851" cy="436901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000000"/>
                </a:solidFill>
              </a:rPr>
              <a:t>Classification Trees</a:t>
            </a:r>
          </a:p>
          <a:p>
            <a:pPr marL="800100" lvl="1" indent="-34290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Here the decision variable is Categorical/ discrete</a:t>
            </a:r>
          </a:p>
          <a:p>
            <a:pPr marL="800100" lvl="1" indent="-34290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Binary recursive partitioning – a process of splitting the data into partitions, and then splitting it up further on each of the branches.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083A2F-7D42-4DCC-9660-D387B46C3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27" y="2422839"/>
            <a:ext cx="3877974" cy="265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80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2" y="146404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Two Main Types of Decision Trees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255531" y="628083"/>
            <a:ext cx="7613851" cy="436901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000000"/>
                </a:solidFill>
              </a:rPr>
              <a:t>Regression Trees</a:t>
            </a:r>
          </a:p>
          <a:p>
            <a:pPr marL="800100" lvl="1" indent="-342900">
              <a:buClr>
                <a:schemeClr val="dk1"/>
              </a:buClr>
              <a:buSzPts val="1100"/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Decision trees where the target variable can take continuous values are called regression trees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FD3B6C-6D13-4AA3-A854-066070D47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432" y="1910257"/>
            <a:ext cx="4968586" cy="297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15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2" y="97915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Steps in Decision Tree Construction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192E2E9-8E23-4D53-AE68-E8F9208AB0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7395"/>
              </p:ext>
            </p:extLst>
          </p:nvPr>
        </p:nvGraphicFramePr>
        <p:xfrm>
          <a:off x="879763" y="643658"/>
          <a:ext cx="6255327" cy="4249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838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2" y="257241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How does Decision Tree Classification Work?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D6262-D6AF-40CD-ABCF-35FAA8846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23" y="1114426"/>
            <a:ext cx="7535460" cy="318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0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1" y="294841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Attribute Selection/Impurity Measures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255531" y="1059873"/>
            <a:ext cx="7613851" cy="34567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000000"/>
                </a:solidFill>
              </a:rPr>
              <a:t>Let’s understand Impurity with the following toy example</a:t>
            </a:r>
          </a:p>
          <a:p>
            <a:pPr marL="342900" indent="-342900">
              <a:spcAft>
                <a:spcPts val="800"/>
              </a:spcAft>
              <a:buClr>
                <a:schemeClr val="dk1"/>
              </a:buClr>
              <a:buSzPts val="1100"/>
            </a:pPr>
            <a:endParaRPr lang="en-US" b="1" dirty="0">
              <a:solidFill>
                <a:srgbClr val="000000"/>
              </a:solidFill>
            </a:endParaRPr>
          </a:p>
          <a:p>
            <a:pPr marL="342900" indent="-342900">
              <a:spcAft>
                <a:spcPts val="800"/>
              </a:spcAft>
              <a:buClr>
                <a:schemeClr val="dk1"/>
              </a:buClr>
              <a:buSzPts val="1100"/>
            </a:pPr>
            <a:endParaRPr lang="en-US" b="1" dirty="0">
              <a:solidFill>
                <a:srgbClr val="000000"/>
              </a:solidFill>
            </a:endParaRPr>
          </a:p>
          <a:p>
            <a:pPr marL="342900" indent="-342900">
              <a:spcAft>
                <a:spcPts val="800"/>
              </a:spcAft>
              <a:buClr>
                <a:schemeClr val="dk1"/>
              </a:buClr>
              <a:buSzPts val="1100"/>
            </a:pPr>
            <a:endParaRPr lang="en-US" b="1" dirty="0">
              <a:solidFill>
                <a:srgbClr val="000000"/>
              </a:solidFill>
            </a:endParaRPr>
          </a:p>
          <a:p>
            <a:pPr marL="342900" indent="-342900">
              <a:spcAft>
                <a:spcPts val="800"/>
              </a:spcAft>
              <a:buClr>
                <a:schemeClr val="dk1"/>
              </a:buClr>
              <a:buSzPts val="1100"/>
            </a:pPr>
            <a:endParaRPr lang="en-US" b="1" dirty="0">
              <a:solidFill>
                <a:srgbClr val="000000"/>
              </a:solidFill>
            </a:endParaRP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000000"/>
                </a:solidFill>
              </a:rPr>
              <a:t>From above image, a ball is randomly drawn from each bowl</a:t>
            </a:r>
          </a:p>
          <a:p>
            <a:pPr marL="800100" lvl="1" indent="-342900">
              <a:buClr>
                <a:schemeClr val="dk1"/>
              </a:buClr>
              <a:buSzPts val="1100"/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How much information you needed to accurately tells the color of ball</a:t>
            </a:r>
            <a:endParaRPr lang="en-US" sz="1800" b="1" dirty="0">
              <a:solidFill>
                <a:srgbClr val="000000"/>
              </a:solidFill>
            </a:endParaRPr>
          </a:p>
          <a:p>
            <a:pPr marL="342900" indent="-342900">
              <a:spcAft>
                <a:spcPts val="800"/>
              </a:spcAft>
              <a:buClr>
                <a:schemeClr val="dk1"/>
              </a:buClr>
              <a:buSzPts val="1100"/>
            </a:pPr>
            <a:endParaRPr lang="en-US" sz="1800" b="1" dirty="0">
              <a:solidFill>
                <a:srgbClr val="000000"/>
              </a:solidFill>
            </a:endParaRPr>
          </a:p>
          <a:p>
            <a:pPr marL="342900" indent="-342900">
              <a:spcAft>
                <a:spcPts val="800"/>
              </a:spcAft>
              <a:buClr>
                <a:schemeClr val="dk1"/>
              </a:buClr>
              <a:buSzPts val="1100"/>
            </a:pPr>
            <a:endParaRPr lang="en-US" sz="1800" b="1" dirty="0">
              <a:solidFill>
                <a:srgbClr val="000000"/>
              </a:solidFill>
            </a:endParaRPr>
          </a:p>
          <a:p>
            <a:pPr marL="342900" indent="-342900">
              <a:spcAft>
                <a:spcPts val="800"/>
              </a:spcAft>
              <a:buClr>
                <a:schemeClr val="dk1"/>
              </a:buClr>
              <a:buSzPts val="1100"/>
            </a:pPr>
            <a:endParaRPr lang="en-US" sz="1800" b="1" dirty="0">
              <a:solidFill>
                <a:srgbClr val="000000"/>
              </a:solidFill>
            </a:endParaRPr>
          </a:p>
          <a:p>
            <a:pPr marL="342900" indent="-342900">
              <a:spcAft>
                <a:spcPts val="800"/>
              </a:spcAft>
              <a:buClr>
                <a:schemeClr val="dk1"/>
              </a:buClr>
              <a:buSzPts val="1100"/>
            </a:pP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3E45E8-24FB-4783-A808-81B86768E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00"/>
          <a:stretch/>
        </p:blipFill>
        <p:spPr>
          <a:xfrm>
            <a:off x="1017876" y="1620982"/>
            <a:ext cx="5819775" cy="15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82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2" y="111769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Attribute Selection/Impurity Measures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255531" y="517251"/>
            <a:ext cx="7613851" cy="436901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000000"/>
                </a:solidFill>
              </a:rPr>
              <a:t>Entropy</a:t>
            </a: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Entropy is the amount of information that is needed to accurately describe a sample</a:t>
            </a: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It is a measure of the randomness in the information being processed</a:t>
            </a: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The higher the entropy, the harder it is to draw any conclusions from that information</a:t>
            </a: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endParaRPr lang="en-US" sz="18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800100" lvl="1" indent="-342900">
              <a:spcAft>
                <a:spcPts val="800"/>
              </a:spcAft>
              <a:buClr>
                <a:schemeClr val="dk1"/>
              </a:buClr>
              <a:buSzPts val="1100"/>
            </a:pPr>
            <a:endParaRPr lang="en-US" sz="1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743C13-28FF-4215-85CF-662BF4D27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374" y="3009101"/>
            <a:ext cx="2010208" cy="1937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BEFB52-DC9F-4473-9760-A4C54A48C8C7}"/>
              </a:ext>
            </a:extLst>
          </p:cNvPr>
          <p:cNvSpPr txBox="1"/>
          <p:nvPr/>
        </p:nvSpPr>
        <p:spPr>
          <a:xfrm>
            <a:off x="4572000" y="3225090"/>
            <a:ext cx="2010208" cy="13849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branch with an entropy of zero is a leaf node and A branch with entropy more than zero needs further splitting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917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2" y="146404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Entropy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255531" y="628083"/>
            <a:ext cx="7613851" cy="436901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000000"/>
                </a:solidFill>
              </a:rPr>
              <a:t>Mathematically Entropy for 1 attribute is represented as: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9C907A-DB87-455D-BB8C-480F515F7C55}"/>
                  </a:ext>
                </a:extLst>
              </p:cNvPr>
              <p:cNvSpPr txBox="1"/>
              <p:nvPr/>
            </p:nvSpPr>
            <p:spPr>
              <a:xfrm>
                <a:off x="5198138" y="1123937"/>
                <a:ext cx="2664447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9C907A-DB87-455D-BB8C-480F515F7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138" y="1123937"/>
                <a:ext cx="2664447" cy="932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B0DCF27-65DE-44F2-B808-4D096D2F10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88"/>
          <a:stretch/>
        </p:blipFill>
        <p:spPr>
          <a:xfrm>
            <a:off x="4754880" y="2561064"/>
            <a:ext cx="4274404" cy="182656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9718C3-E443-4BAE-89D2-CE26A7B46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07" y="1890598"/>
            <a:ext cx="4587934" cy="285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70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2" y="146404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Entropy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255531" y="628083"/>
            <a:ext cx="7613851" cy="436901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000000"/>
                </a:solidFill>
              </a:rPr>
              <a:t>Mathematically Entropy for multiple attributes is represented as:</a:t>
            </a:r>
          </a:p>
          <a:p>
            <a:pPr marL="342900" indent="-342900">
              <a:spcAft>
                <a:spcPts val="800"/>
              </a:spcAft>
              <a:buClr>
                <a:schemeClr val="dk1"/>
              </a:buClr>
              <a:buSzPts val="1100"/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8D0DDB-4435-4016-858E-077373DF807E}"/>
                  </a:ext>
                </a:extLst>
              </p:cNvPr>
              <p:cNvSpPr txBox="1"/>
              <p:nvPr/>
            </p:nvSpPr>
            <p:spPr>
              <a:xfrm>
                <a:off x="2400960" y="1241701"/>
                <a:ext cx="2804166" cy="839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8D0DDB-4435-4016-858E-077373DF8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960" y="1241701"/>
                <a:ext cx="2804166" cy="839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3B36D90-C455-48CC-9DC6-4FE872DE46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983"/>
          <a:stretch/>
        </p:blipFill>
        <p:spPr>
          <a:xfrm>
            <a:off x="1097539" y="2070084"/>
            <a:ext cx="5725825" cy="301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8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2" y="146404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Attribute Selection/Impurity Measures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255531" y="628083"/>
            <a:ext cx="7613851" cy="436901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000000"/>
                </a:solidFill>
              </a:rPr>
              <a:t>Information Gain</a:t>
            </a:r>
          </a:p>
          <a:p>
            <a:pPr marL="800100" lvl="1" indent="-342900"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Information gain or IG is a statistical property that measures how well a given attribute separates the training examples according to their target classification</a:t>
            </a:r>
          </a:p>
          <a:p>
            <a:pPr marL="800100" lvl="1" indent="-342900"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Constructing a decision tree is all about finding an attribute that returns the highest information gain and the smallest entropy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2BFBB3-982A-46B0-831B-53D91CF30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43" y="2827569"/>
            <a:ext cx="4848225" cy="211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56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62459" y="194893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Supervised Learning - Classification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255531" y="787409"/>
            <a:ext cx="7613851" cy="436901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000000"/>
                </a:solidFill>
              </a:rPr>
              <a:t>Supervised learning is where you have input variables (X) and an output variable (y) and you use an algorithm to learn the mapping function from the input to the output</a:t>
            </a:r>
          </a:p>
          <a:p>
            <a:pPr marL="342900" indent="-342900">
              <a:spcAft>
                <a:spcPts val="800"/>
              </a:spcAft>
              <a:buClr>
                <a:schemeClr val="dk1"/>
              </a:buClr>
              <a:buSzPts val="1100"/>
            </a:pPr>
            <a:endParaRPr lang="en-US" sz="1800" b="1" dirty="0">
              <a:solidFill>
                <a:srgbClr val="000000"/>
              </a:solidFill>
            </a:endParaRPr>
          </a:p>
          <a:p>
            <a:pPr marL="800100" lvl="1" indent="-342900"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1800" b="1" dirty="0">
                <a:solidFill>
                  <a:srgbClr val="000000"/>
                </a:solidFill>
              </a:rPr>
              <a:t>The goal is to approximate the mapping function so well that when you have new input data (X) that you can predict the output variables (y) for that data</a:t>
            </a:r>
          </a:p>
          <a:p>
            <a:pPr marL="800100" lvl="1" indent="-342900"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1800" b="1" dirty="0">
                <a:solidFill>
                  <a:srgbClr val="000000"/>
                </a:solidFill>
              </a:rPr>
              <a:t>It is called supervised learning because the process of an algorithm learning from the training dataset can be thought of as a teacher supervising the learning process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726DB-6087-48A3-B87C-EF84F97F29A7}"/>
                  </a:ext>
                </a:extLst>
              </p:cNvPr>
              <p:cNvSpPr txBox="1"/>
              <p:nvPr/>
            </p:nvSpPr>
            <p:spPr>
              <a:xfrm>
                <a:off x="3172052" y="1925779"/>
                <a:ext cx="12777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000" b="1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726DB-6087-48A3-B87C-EF84F97F2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052" y="1925779"/>
                <a:ext cx="1277722" cy="40011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141AF07-8F44-4BA1-9A2B-4F4158FCDF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24" t="23614" r="61450" b="19663"/>
          <a:stretch/>
        </p:blipFill>
        <p:spPr>
          <a:xfrm>
            <a:off x="7509165" y="1877288"/>
            <a:ext cx="1578279" cy="1939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127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2" y="146404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Information Gain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255531" y="628083"/>
            <a:ext cx="7613851" cy="436901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1800" b="1" dirty="0">
                <a:solidFill>
                  <a:srgbClr val="000000"/>
                </a:solidFill>
              </a:rPr>
              <a:t>It computes the difference between entropy before split and average entropy after split of the dataset based on given attribute values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EBCDE1-9704-4E79-BF89-1CFF08F77D50}"/>
                  </a:ext>
                </a:extLst>
              </p:cNvPr>
              <p:cNvSpPr txBox="1"/>
              <p:nvPr/>
            </p:nvSpPr>
            <p:spPr>
              <a:xfrm>
                <a:off x="1659742" y="1407956"/>
                <a:ext cx="46617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EBCDE1-9704-4E79-BF89-1CFF08F77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742" y="1407956"/>
                <a:ext cx="4661725" cy="40011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6AA84883-7A47-4CBD-BAF7-BC8BDB0AB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6" y="1961729"/>
            <a:ext cx="4951190" cy="28817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AF5F8A-8C88-490F-8C77-41B66BB88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710" y="2306943"/>
            <a:ext cx="3274588" cy="111815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99EF0F-5351-4F99-A9F7-CF7BD8F6D5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52" t="50910" r="3205" b="6400"/>
          <a:stretch/>
        </p:blipFill>
        <p:spPr>
          <a:xfrm>
            <a:off x="4962506" y="3622962"/>
            <a:ext cx="4127333" cy="75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64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2" y="146404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How does Logistic Regression Work?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255531" y="697025"/>
            <a:ext cx="7613851" cy="43000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000000"/>
                </a:solidFill>
              </a:rPr>
              <a:t>Gini Index</a:t>
            </a:r>
          </a:p>
          <a:p>
            <a:pPr marL="800100" lvl="1" indent="-34290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1800" b="1" dirty="0">
                <a:solidFill>
                  <a:srgbClr val="000000"/>
                </a:solidFill>
              </a:rPr>
              <a:t>The Gini index is a cost function used to evaluate splits in the dataset</a:t>
            </a:r>
          </a:p>
          <a:p>
            <a:pPr marL="800100" lvl="1" indent="-34290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1800" b="1" dirty="0">
                <a:solidFill>
                  <a:srgbClr val="000000"/>
                </a:solidFill>
              </a:rPr>
              <a:t>It is calculated by subtracting the sum of the squared probabilities of each class from one</a:t>
            </a:r>
          </a:p>
          <a:p>
            <a:pPr marL="800100" lvl="1" indent="-34290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1800" b="1" dirty="0">
                <a:solidFill>
                  <a:srgbClr val="000000"/>
                </a:solidFill>
              </a:rPr>
              <a:t>It favors larger partitions and easy to implement whereas information gain favors smaller partitions with distinct values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A9109B-00E1-485E-9C38-A3A261F752BA}"/>
                  </a:ext>
                </a:extLst>
              </p:cNvPr>
              <p:cNvSpPr txBox="1"/>
              <p:nvPr/>
            </p:nvSpPr>
            <p:spPr>
              <a:xfrm>
                <a:off x="2601851" y="3513846"/>
                <a:ext cx="2409954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𝐺𝑖𝑛𝑖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1−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A9109B-00E1-485E-9C38-A3A261F75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51" y="3513846"/>
                <a:ext cx="2409954" cy="932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065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2" y="110871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Gini Index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25109-5429-4F07-8168-29691459D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29" y="557104"/>
            <a:ext cx="5876925" cy="1536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06CF74-CD2E-4D08-B130-5613A7B78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34" y="2317174"/>
            <a:ext cx="6365298" cy="269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96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2" y="146404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Example with Entropy and Information Gain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7983F-4BD4-4F8B-987D-2BA6351CF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73" y="700173"/>
            <a:ext cx="6498081" cy="404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62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2" y="146404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Example with Entropy and Information Gain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741B06-90C5-4AFB-8E43-77CE86711570}"/>
                  </a:ext>
                </a:extLst>
              </p:cNvPr>
              <p:cNvSpPr txBox="1"/>
              <p:nvPr/>
            </p:nvSpPr>
            <p:spPr>
              <a:xfrm>
                <a:off x="2649009" y="680593"/>
                <a:ext cx="2169760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741B06-90C5-4AFB-8E43-77CE8671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009" y="680593"/>
                <a:ext cx="2169760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DA5869-56E8-4EEF-A833-8485A0439B81}"/>
                  </a:ext>
                </a:extLst>
              </p:cNvPr>
              <p:cNvSpPr txBox="1"/>
              <p:nvPr/>
            </p:nvSpPr>
            <p:spPr>
              <a:xfrm>
                <a:off x="1513162" y="1500515"/>
                <a:ext cx="3398045" cy="784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𝑝𝑙𝑎𝑦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(5,9)=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DA5869-56E8-4EEF-A833-8485A0439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162" y="1500515"/>
                <a:ext cx="3398045" cy="7845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5EBDD8-355C-4B2D-8049-BCC174CFC70B}"/>
                  </a:ext>
                </a:extLst>
              </p:cNvPr>
              <p:cNvSpPr txBox="1"/>
              <p:nvPr/>
            </p:nvSpPr>
            <p:spPr>
              <a:xfrm>
                <a:off x="3121467" y="2415787"/>
                <a:ext cx="2672014" cy="558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5EBDD8-355C-4B2D-8049-BCC174CF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467" y="2415787"/>
                <a:ext cx="2672014" cy="5583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59D69A-A5B2-4281-BD51-1FCA6CB963C9}"/>
                  </a:ext>
                </a:extLst>
              </p:cNvPr>
              <p:cNvSpPr txBox="1"/>
              <p:nvPr/>
            </p:nvSpPr>
            <p:spPr>
              <a:xfrm>
                <a:off x="3121467" y="3104907"/>
                <a:ext cx="32598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=−0.36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0.36−0.64</m:t>
                          </m:r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0.64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59D69A-A5B2-4281-BD51-1FCA6CB96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467" y="3104907"/>
                <a:ext cx="3259803" cy="338554"/>
              </a:xfrm>
              <a:prstGeom prst="rect">
                <a:avLst/>
              </a:prstGeom>
              <a:blipFill>
                <a:blip r:embed="rId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543F2A-15C8-4988-9F8A-9358CE858A4A}"/>
                  </a:ext>
                </a:extLst>
              </p:cNvPr>
              <p:cNvSpPr txBox="1"/>
              <p:nvPr/>
            </p:nvSpPr>
            <p:spPr>
              <a:xfrm>
                <a:off x="3128394" y="3539337"/>
                <a:ext cx="14645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=0.53+0.41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543F2A-15C8-4988-9F8A-9358CE858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394" y="3539337"/>
                <a:ext cx="1464568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7E0209-74E7-43B4-9D24-F13B889D0605}"/>
                  </a:ext>
                </a:extLst>
              </p:cNvPr>
              <p:cNvSpPr txBox="1"/>
              <p:nvPr/>
            </p:nvSpPr>
            <p:spPr>
              <a:xfrm>
                <a:off x="2365216" y="3988831"/>
                <a:ext cx="16106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𝑝𝑙𝑎𝑦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=0.94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7E0209-74E7-43B4-9D24-F13B889D0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216" y="3988831"/>
                <a:ext cx="1610634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421C3A-3D77-4A1A-AE48-DF4E43F1AE6A}"/>
                  </a:ext>
                </a:extLst>
              </p:cNvPr>
              <p:cNvSpPr txBox="1"/>
              <p:nvPr/>
            </p:nvSpPr>
            <p:spPr>
              <a:xfrm>
                <a:off x="5548797" y="1681472"/>
                <a:ext cx="2532360" cy="55335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𝑝𝑙𝑎𝑦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𝑦𝑒𝑠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421C3A-3D77-4A1A-AE48-DF4E43F1A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797" y="1681472"/>
                <a:ext cx="2532360" cy="5533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09A78E-D729-4F3F-B194-481FB78C588A}"/>
                  </a:ext>
                </a:extLst>
              </p:cNvPr>
              <p:cNvSpPr txBox="1"/>
              <p:nvPr/>
            </p:nvSpPr>
            <p:spPr>
              <a:xfrm>
                <a:off x="5548797" y="925934"/>
                <a:ext cx="2525884" cy="55835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𝑝𝑙𝑎𝑦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09A78E-D729-4F3F-B194-481FB78C5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797" y="925934"/>
                <a:ext cx="2525884" cy="5583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0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2" y="97915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How does Logistic Regression Work?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255531" y="602673"/>
            <a:ext cx="7613851" cy="43944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000000"/>
                </a:solidFill>
              </a:rPr>
              <a:t>Now, we have four features to make decision and they are: </a:t>
            </a:r>
          </a:p>
          <a:p>
            <a:pPr marL="800100" lvl="1" indent="-342900"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Outlook</a:t>
            </a:r>
          </a:p>
          <a:p>
            <a:pPr marL="800100" lvl="1" indent="-342900"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Temperature</a:t>
            </a:r>
          </a:p>
          <a:p>
            <a:pPr marL="800100" lvl="1" indent="-342900"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Windy</a:t>
            </a:r>
          </a:p>
          <a:p>
            <a:pPr marL="800100" lvl="1" indent="-342900"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Humidity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9496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4693512-D31D-4298-9F00-719793DB974F}"/>
              </a:ext>
            </a:extLst>
          </p:cNvPr>
          <p:cNvGrpSpPr/>
          <p:nvPr/>
        </p:nvGrpSpPr>
        <p:grpSpPr>
          <a:xfrm>
            <a:off x="5812560" y="2575153"/>
            <a:ext cx="2850166" cy="1277946"/>
            <a:chOff x="5895681" y="2776043"/>
            <a:chExt cx="2850166" cy="1277946"/>
          </a:xfrm>
          <a:solidFill>
            <a:schemeClr val="bg1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3D3AF83-A82C-47FA-BCE9-A35BA82600FB}"/>
                </a:ext>
              </a:extLst>
            </p:cNvPr>
            <p:cNvSpPr/>
            <p:nvPr/>
          </p:nvSpPr>
          <p:spPr>
            <a:xfrm>
              <a:off x="5895681" y="2776043"/>
              <a:ext cx="2850166" cy="127794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5E9DDC0-95A4-4DD0-B18E-423B884C300D}"/>
                </a:ext>
              </a:extLst>
            </p:cNvPr>
            <p:cNvGrpSpPr/>
            <p:nvPr/>
          </p:nvGrpSpPr>
          <p:grpSpPr>
            <a:xfrm>
              <a:off x="5923388" y="2799884"/>
              <a:ext cx="2771554" cy="1176432"/>
              <a:chOff x="399799" y="2903894"/>
              <a:chExt cx="2771554" cy="1176432"/>
            </a:xfrm>
            <a:grp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B23E7A8-604A-4E52-A8B7-8E009D3D8F2E}"/>
                      </a:ext>
                    </a:extLst>
                  </p:cNvPr>
                  <p:cNvSpPr txBox="1"/>
                  <p:nvPr/>
                </p:nvSpPr>
                <p:spPr>
                  <a:xfrm>
                    <a:off x="399799" y="2903894"/>
                    <a:ext cx="2459337" cy="515654"/>
                  </a:xfrm>
                  <a:prstGeom prst="rect">
                    <a:avLst/>
                  </a:prstGeom>
                  <a:grpFill/>
                  <a:ln w="12700">
                    <a:solidFill>
                      <a:schemeClr val="bg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3,2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B23E7A8-604A-4E52-A8B7-8E009D3D8F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799" y="2903894"/>
                    <a:ext cx="2459337" cy="5156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127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4F4AC3E-3B9E-4461-A8C9-D1DC35CF9C2F}"/>
                      </a:ext>
                    </a:extLst>
                  </p:cNvPr>
                  <p:cNvSpPr txBox="1"/>
                  <p:nvPr/>
                </p:nvSpPr>
                <p:spPr>
                  <a:xfrm>
                    <a:off x="904914" y="3387099"/>
                    <a:ext cx="2266439" cy="307777"/>
                  </a:xfrm>
                  <a:prstGeom prst="rect">
                    <a:avLst/>
                  </a:prstGeom>
                  <a:grpFill/>
                  <a:ln w="12700">
                    <a:solidFill>
                      <a:schemeClr val="bg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=−0.4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0.4−0.6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</m:func>
                            </m:e>
                          </m:func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4F4AC3E-3B9E-4461-A8C9-D1DC35CF9C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914" y="3387099"/>
                    <a:ext cx="2266439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4011" b="-7692"/>
                    </a:stretch>
                  </a:blipFill>
                  <a:ln w="127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DC5898E-09AC-4F6B-A7F4-9BC5C4714142}"/>
                      </a:ext>
                    </a:extLst>
                  </p:cNvPr>
                  <p:cNvSpPr txBox="1"/>
                  <p:nvPr/>
                </p:nvSpPr>
                <p:spPr>
                  <a:xfrm>
                    <a:off x="875543" y="3772549"/>
                    <a:ext cx="753924" cy="307777"/>
                  </a:xfrm>
                  <a:prstGeom prst="rect">
                    <a:avLst/>
                  </a:prstGeom>
                  <a:grpFill/>
                  <a:ln w="12700">
                    <a:solidFill>
                      <a:schemeClr val="bg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=0.97</m:t>
                          </m:r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DC5898E-09AC-4F6B-A7F4-9BC5C47141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5543" y="3772549"/>
                    <a:ext cx="753924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27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2" y="97915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Example with Entropy and Information Gain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255531" y="574964"/>
            <a:ext cx="6962101" cy="44221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1800" b="1" dirty="0">
                <a:solidFill>
                  <a:srgbClr val="000000"/>
                </a:solidFill>
              </a:rPr>
              <a:t>If we make a decision tree division at this level 0 based on outlook, we have three branches possible; either it will be </a:t>
            </a: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Sunny</a:t>
            </a:r>
            <a:r>
              <a:rPr lang="en-US" sz="1800" b="1" dirty="0">
                <a:solidFill>
                  <a:srgbClr val="000000"/>
                </a:solidFill>
              </a:rPr>
              <a:t> or </a:t>
            </a: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Overcast</a:t>
            </a:r>
            <a:r>
              <a:rPr lang="en-US" sz="1800" b="1" dirty="0">
                <a:solidFill>
                  <a:srgbClr val="000000"/>
                </a:solidFill>
              </a:rPr>
              <a:t> or it will be </a:t>
            </a: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Raining</a:t>
            </a:r>
            <a:r>
              <a:rPr lang="en-US" sz="1800" b="1" dirty="0">
                <a:solidFill>
                  <a:srgbClr val="000000"/>
                </a:solidFill>
              </a:rPr>
              <a:t> </a:t>
            </a:r>
            <a:endParaRPr lang="en-US" sz="1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0FEE4-D42B-4EBD-9709-BEB942FBB1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984" b="51095"/>
          <a:stretch/>
        </p:blipFill>
        <p:spPr>
          <a:xfrm>
            <a:off x="6951182" y="571888"/>
            <a:ext cx="2064327" cy="1276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E75EF9-B9C0-4014-B87B-10F4BC93B634}"/>
                  </a:ext>
                </a:extLst>
              </p:cNvPr>
              <p:cNvSpPr txBox="1"/>
              <p:nvPr/>
            </p:nvSpPr>
            <p:spPr>
              <a:xfrm>
                <a:off x="2736281" y="1511865"/>
                <a:ext cx="2017988" cy="6151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E75EF9-B9C0-4014-B87B-10F4BC93B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281" y="1511865"/>
                <a:ext cx="2017988" cy="615168"/>
              </a:xfrm>
              <a:prstGeom prst="rect">
                <a:avLst/>
              </a:prstGeom>
              <a:blipFill>
                <a:blip r:embed="rId7"/>
                <a:stretch>
                  <a:fillRect t="-115842" r="-22659" b="-1663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C0A85-ABD7-4DEA-977D-2261F87F1759}"/>
                  </a:ext>
                </a:extLst>
              </p:cNvPr>
              <p:cNvSpPr txBox="1"/>
              <p:nvPr/>
            </p:nvSpPr>
            <p:spPr>
              <a:xfrm>
                <a:off x="748750" y="2181857"/>
                <a:ext cx="60830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𝑝𝑙𝑎𝑦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𝑜𝑢𝑡𝑙𝑜𝑜𝑘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𝑠𝑢𝑛𝑛𝑦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3,2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𝑜𝑣𝑒𝑐𝑎𝑠𝑡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𝑟𝑎𝑖𝑛𝑦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C0A85-ABD7-4DEA-977D-2261F87F1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50" y="2181857"/>
                <a:ext cx="6083011" cy="30777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5E255C7-2B86-459D-A6CF-E37E06D99F26}"/>
              </a:ext>
            </a:extLst>
          </p:cNvPr>
          <p:cNvGrpSpPr/>
          <p:nvPr/>
        </p:nvGrpSpPr>
        <p:grpSpPr>
          <a:xfrm>
            <a:off x="34644" y="2598272"/>
            <a:ext cx="3020148" cy="1277946"/>
            <a:chOff x="34644" y="2750667"/>
            <a:chExt cx="3020148" cy="12779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CE79964-6383-4D51-AD88-CF1C1480B5E4}"/>
                </a:ext>
              </a:extLst>
            </p:cNvPr>
            <p:cNvGrpSpPr/>
            <p:nvPr/>
          </p:nvGrpSpPr>
          <p:grpSpPr>
            <a:xfrm>
              <a:off x="34644" y="2806911"/>
              <a:ext cx="3020148" cy="1184395"/>
              <a:chOff x="255531" y="2890040"/>
              <a:chExt cx="3020148" cy="11843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CA556915-348A-466F-8D88-B113CE30F93F}"/>
                      </a:ext>
                    </a:extLst>
                  </p:cNvPr>
                  <p:cNvSpPr txBox="1"/>
                  <p:nvPr/>
                </p:nvSpPr>
                <p:spPr>
                  <a:xfrm>
                    <a:off x="255531" y="2890040"/>
                    <a:ext cx="2510174" cy="49705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3,2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CA556915-348A-466F-8D88-B113CE30F9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531" y="2890040"/>
                    <a:ext cx="2510174" cy="49705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27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626ED64E-7FB9-405E-A133-2FDAB7BD8EAD}"/>
                      </a:ext>
                    </a:extLst>
                  </p:cNvPr>
                  <p:cNvSpPr txBox="1"/>
                  <p:nvPr/>
                </p:nvSpPr>
                <p:spPr>
                  <a:xfrm>
                    <a:off x="804170" y="3387099"/>
                    <a:ext cx="2471509" cy="30777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=−0.6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0.6−0.4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0.4</m:t>
                                  </m:r>
                                </m:e>
                              </m:func>
                            </m:e>
                          </m:func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626ED64E-7FB9-405E-A133-2FDAB7BD8E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170" y="3387099"/>
                    <a:ext cx="2471509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7692"/>
                    </a:stretch>
                  </a:blipFill>
                  <a:ln w="127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71E44489-461E-498C-B0CC-5CADEEFFF6E6}"/>
                      </a:ext>
                    </a:extLst>
                  </p:cNvPr>
                  <p:cNvSpPr txBox="1"/>
                  <p:nvPr/>
                </p:nvSpPr>
                <p:spPr>
                  <a:xfrm>
                    <a:off x="818023" y="3766658"/>
                    <a:ext cx="753924" cy="30777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=0.97</m:t>
                          </m:r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71E44489-461E-498C-B0CC-5CADEEFFF6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8023" y="3766658"/>
                    <a:ext cx="753924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127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D1B473-3F8B-4C7E-8183-3102EBACB9BE}"/>
                </a:ext>
              </a:extLst>
            </p:cNvPr>
            <p:cNvSpPr/>
            <p:nvPr/>
          </p:nvSpPr>
          <p:spPr>
            <a:xfrm>
              <a:off x="117764" y="2750667"/>
              <a:ext cx="2850166" cy="12779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5C606E-464B-4991-8B34-48070699BE88}"/>
              </a:ext>
            </a:extLst>
          </p:cNvPr>
          <p:cNvGrpSpPr/>
          <p:nvPr/>
        </p:nvGrpSpPr>
        <p:grpSpPr>
          <a:xfrm>
            <a:off x="2988711" y="2788121"/>
            <a:ext cx="2609561" cy="936874"/>
            <a:chOff x="2967930" y="2725774"/>
            <a:chExt cx="2609561" cy="93687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F489757-94B8-4DDE-8317-4FE6C3350508}"/>
                </a:ext>
              </a:extLst>
            </p:cNvPr>
            <p:cNvGrpSpPr/>
            <p:nvPr/>
          </p:nvGrpSpPr>
          <p:grpSpPr>
            <a:xfrm>
              <a:off x="2967930" y="2829537"/>
              <a:ext cx="2609561" cy="797693"/>
              <a:chOff x="255531" y="2890040"/>
              <a:chExt cx="2609561" cy="7976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05F39D5-CB66-4CB2-9E2F-134DB023497B}"/>
                      </a:ext>
                    </a:extLst>
                  </p:cNvPr>
                  <p:cNvSpPr txBox="1"/>
                  <p:nvPr/>
                </p:nvSpPr>
                <p:spPr>
                  <a:xfrm>
                    <a:off x="255531" y="2890040"/>
                    <a:ext cx="2609561" cy="49705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3,2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05F39D5-CB66-4CB2-9E2F-134DB02349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531" y="2890040"/>
                    <a:ext cx="2609561" cy="49705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127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DFA5C6B8-32BB-4186-B2FC-AB4F876D9F8B}"/>
                      </a:ext>
                    </a:extLst>
                  </p:cNvPr>
                  <p:cNvSpPr txBox="1"/>
                  <p:nvPr/>
                </p:nvSpPr>
                <p:spPr>
                  <a:xfrm>
                    <a:off x="871257" y="3379956"/>
                    <a:ext cx="518282" cy="30777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DFA5C6B8-32BB-4186-B2FC-AB4F876D9F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1257" y="3379956"/>
                    <a:ext cx="518282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127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B8A9D0C-A7AC-4E38-9B94-06F92DD63E99}"/>
                </a:ext>
              </a:extLst>
            </p:cNvPr>
            <p:cNvSpPr/>
            <p:nvPr/>
          </p:nvSpPr>
          <p:spPr>
            <a:xfrm>
              <a:off x="3076512" y="2725774"/>
              <a:ext cx="2500979" cy="93687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8D0278-80D2-45F1-8010-B1801D5CCDCC}"/>
                  </a:ext>
                </a:extLst>
              </p:cNvPr>
              <p:cNvSpPr txBox="1"/>
              <p:nvPr/>
            </p:nvSpPr>
            <p:spPr>
              <a:xfrm>
                <a:off x="1714579" y="3854577"/>
                <a:ext cx="4648196" cy="500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𝑝𝑙𝑎𝑦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𝑜𝑢𝑡𝑙𝑜𝑜𝑘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∗0.97+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∗0+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∗0.97=0.69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8D0278-80D2-45F1-8010-B1801D5CC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79" y="3854577"/>
                <a:ext cx="4648196" cy="500009"/>
              </a:xfrm>
              <a:prstGeom prst="rect">
                <a:avLst/>
              </a:prstGeom>
              <a:blipFill>
                <a:blip r:embed="rId14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052A0E-40F4-459E-9387-ED01A3B5B06E}"/>
                  </a:ext>
                </a:extLst>
              </p:cNvPr>
              <p:cNvSpPr txBox="1"/>
              <p:nvPr/>
            </p:nvSpPr>
            <p:spPr>
              <a:xfrm>
                <a:off x="656629" y="4381323"/>
                <a:ext cx="67640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𝐼𝑛𝑓𝑜𝑟𝑚𝑎𝑡𝑖𝑜𝑛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𝑝𝑙𝑎𝑦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𝑜𝑢𝑡𝑙𝑜𝑜𝑘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𝑝𝑙𝑎𝑦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𝑝𝑙𝑎𝑦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𝑜𝑢𝑡𝑙𝑜𝑜𝑘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i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052A0E-40F4-459E-9387-ED01A3B5B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29" y="4381323"/>
                <a:ext cx="6764095" cy="307777"/>
              </a:xfrm>
              <a:prstGeom prst="rect">
                <a:avLst/>
              </a:prstGeom>
              <a:blipFill>
                <a:blip r:embed="rId1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AACCDF-8327-495F-B54B-85CDBD84482E}"/>
                  </a:ext>
                </a:extLst>
              </p:cNvPr>
              <p:cNvSpPr txBox="1"/>
              <p:nvPr/>
            </p:nvSpPr>
            <p:spPr>
              <a:xfrm>
                <a:off x="2368186" y="4746907"/>
                <a:ext cx="3340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𝑝𝑙𝑎𝑦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𝑜𝑢𝑡𝑙𝑜𝑜𝑘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=0.94−0.69=0.247</m:t>
                      </m:r>
                    </m:oMath>
                  </m:oMathPara>
                </a14:m>
                <a:endParaRPr lang="en-IN" i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AACCDF-8327-495F-B54B-85CDBD844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186" y="4746907"/>
                <a:ext cx="3340979" cy="307777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53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" grpId="0"/>
      <p:bldP spid="31" grpId="0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255532" y="1724891"/>
            <a:ext cx="7613851" cy="19465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spcAft>
                <a:spcPts val="800"/>
              </a:spcAft>
              <a:buClr>
                <a:schemeClr val="dk1"/>
              </a:buClr>
              <a:buSzPts val="1100"/>
              <a:buNone/>
            </a:pPr>
            <a:r>
              <a:rPr lang="en-US" sz="3200" b="1" dirty="0">
                <a:solidFill>
                  <a:srgbClr val="000000"/>
                </a:solidFill>
              </a:rPr>
              <a:t>Calculate the information gain for Temperature, Humidity and Windy by yourself….! 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2227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76314" y="162535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Example with Entropy and Information Gain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74C49-3F5D-42A8-AAC1-82B469B99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62" y="619285"/>
            <a:ext cx="6060019" cy="3527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6BD9E4-BAC7-4475-90E8-CF5E06DAF8E8}"/>
              </a:ext>
            </a:extLst>
          </p:cNvPr>
          <p:cNvSpPr txBox="1"/>
          <p:nvPr/>
        </p:nvSpPr>
        <p:spPr>
          <a:xfrm>
            <a:off x="1806285" y="4300320"/>
            <a:ext cx="4679372" cy="64633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And hence, the first decision maker is Outlook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962361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2" y="146404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Example with Entropy and Information Gain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354477-5DCC-4D50-8C9E-763CAFDE5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96" y="2143051"/>
            <a:ext cx="5584996" cy="29302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F668B8-1CBC-452E-969F-7E7F82A4B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185" y="645001"/>
            <a:ext cx="2307215" cy="149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15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2" y="146404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Supervised Learning - Classification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255531" y="628083"/>
            <a:ext cx="7613851" cy="436901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000000"/>
                </a:solidFill>
              </a:rPr>
              <a:t>A classification problem is when the output variable is a category, such as </a:t>
            </a:r>
          </a:p>
          <a:p>
            <a:pPr marL="800100" lvl="1" indent="-342900"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“red” or “blue” or</a:t>
            </a:r>
          </a:p>
          <a:p>
            <a:pPr marL="800100" lvl="1" indent="-342900"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“disease” and “no disease”</a:t>
            </a:r>
            <a:endParaRPr lang="en-US" sz="1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4AACD1-3F49-4BDE-99A6-CA0A9A23D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53" y="2537693"/>
            <a:ext cx="6293005" cy="240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07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62459" y="0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Example with Entropy and Information Gain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218236-0677-4708-A7BE-F93952FDFE17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792681" y="2125690"/>
            <a:ext cx="0" cy="32829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D591BE-A5C0-4578-A57F-E836EB85BEB7}"/>
              </a:ext>
            </a:extLst>
          </p:cNvPr>
          <p:cNvGrpSpPr/>
          <p:nvPr/>
        </p:nvGrpSpPr>
        <p:grpSpPr>
          <a:xfrm>
            <a:off x="2189016" y="961908"/>
            <a:ext cx="3207330" cy="1508960"/>
            <a:chOff x="2189016" y="497780"/>
            <a:chExt cx="3207330" cy="150896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DE04CF8-2CA4-40AB-93C6-4E51EA913E80}"/>
                </a:ext>
              </a:extLst>
            </p:cNvPr>
            <p:cNvGrpSpPr/>
            <p:nvPr/>
          </p:nvGrpSpPr>
          <p:grpSpPr>
            <a:xfrm>
              <a:off x="2189016" y="497780"/>
              <a:ext cx="3207330" cy="1292971"/>
              <a:chOff x="2189016" y="497780"/>
              <a:chExt cx="3207330" cy="1292971"/>
            </a:xfrm>
          </p:grpSpPr>
          <p:sp>
            <p:nvSpPr>
              <p:cNvPr id="4" name="Diamond 3">
                <a:extLst>
                  <a:ext uri="{FF2B5EF4-FFF2-40B4-BE49-F238E27FC236}">
                    <a16:creationId xmlns:a16="http://schemas.microsoft.com/office/drawing/2014/main" id="{AF7D6F1B-18DF-4F6D-8892-018F787EF1DC}"/>
                  </a:ext>
                </a:extLst>
              </p:cNvPr>
              <p:cNvSpPr/>
              <p:nvPr/>
            </p:nvSpPr>
            <p:spPr>
              <a:xfrm>
                <a:off x="3162299" y="497780"/>
                <a:ext cx="1260764" cy="1163782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accent5">
                        <a:lumMod val="50000"/>
                      </a:schemeClr>
                    </a:solidFill>
                  </a:rPr>
                  <a:t>outlook</a:t>
                </a:r>
                <a:endParaRPr lang="en-IN" sz="105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AEF76EB-5F66-45C3-9DFE-637F0A3CF8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9016" y="1790751"/>
                <a:ext cx="320733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ED09402-A2C5-4F87-A663-06AB04A27B0C}"/>
                </a:ext>
              </a:extLst>
            </p:cNvPr>
            <p:cNvCxnSpPr>
              <a:cxnSpLocks/>
            </p:cNvCxnSpPr>
            <p:nvPr/>
          </p:nvCxnSpPr>
          <p:spPr>
            <a:xfrm>
              <a:off x="2189016" y="1787722"/>
              <a:ext cx="0" cy="21901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429B283-7981-43A2-90CB-4D7AC8B925DF}"/>
                </a:ext>
              </a:extLst>
            </p:cNvPr>
            <p:cNvCxnSpPr>
              <a:cxnSpLocks/>
            </p:cNvCxnSpPr>
            <p:nvPr/>
          </p:nvCxnSpPr>
          <p:spPr>
            <a:xfrm>
              <a:off x="5389417" y="1787722"/>
              <a:ext cx="0" cy="21901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E2593F-21B1-4700-8202-0CBFC8041463}"/>
              </a:ext>
            </a:extLst>
          </p:cNvPr>
          <p:cNvGrpSpPr/>
          <p:nvPr/>
        </p:nvGrpSpPr>
        <p:grpSpPr>
          <a:xfrm>
            <a:off x="3323355" y="2765227"/>
            <a:ext cx="931718" cy="655436"/>
            <a:chOff x="3326822" y="3152833"/>
            <a:chExt cx="931718" cy="6554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F8D411-9737-4A04-BFA7-D04D19B6E79E}"/>
                </a:ext>
              </a:extLst>
            </p:cNvPr>
            <p:cNvSpPr/>
            <p:nvPr/>
          </p:nvSpPr>
          <p:spPr>
            <a:xfrm>
              <a:off x="3326822" y="3371851"/>
              <a:ext cx="931718" cy="43641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>
                      <a:lumMod val="50000"/>
                    </a:schemeClr>
                  </a:solidFill>
                </a:rPr>
                <a:t>Yes</a:t>
              </a:r>
              <a:endParaRPr lang="en-IN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5CFDD96-DDBD-42A5-9699-3E078C3AF861}"/>
                </a:ext>
              </a:extLst>
            </p:cNvPr>
            <p:cNvCxnSpPr>
              <a:cxnSpLocks/>
            </p:cNvCxnSpPr>
            <p:nvPr/>
          </p:nvCxnSpPr>
          <p:spPr>
            <a:xfrm>
              <a:off x="3792679" y="3152833"/>
              <a:ext cx="0" cy="21901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2363718-F43C-47E5-BD9C-8324B2103343}"/>
              </a:ext>
            </a:extLst>
          </p:cNvPr>
          <p:cNvSpPr/>
          <p:nvPr/>
        </p:nvSpPr>
        <p:spPr>
          <a:xfrm>
            <a:off x="3248888" y="2455419"/>
            <a:ext cx="1087578" cy="3168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overcast</a:t>
            </a:r>
            <a:endParaRPr lang="en-IN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063D645-DD0D-417C-AEA5-A2292940B87F}"/>
              </a:ext>
            </a:extLst>
          </p:cNvPr>
          <p:cNvSpPr/>
          <p:nvPr/>
        </p:nvSpPr>
        <p:spPr>
          <a:xfrm>
            <a:off x="1641765" y="2470868"/>
            <a:ext cx="1087578" cy="3168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sunny</a:t>
            </a:r>
            <a:endParaRPr lang="en-IN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05B841B-561A-471D-9B86-6C00C645A8DF}"/>
              </a:ext>
            </a:extLst>
          </p:cNvPr>
          <p:cNvSpPr/>
          <p:nvPr/>
        </p:nvSpPr>
        <p:spPr>
          <a:xfrm>
            <a:off x="4845628" y="2461420"/>
            <a:ext cx="1087578" cy="3168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rainy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88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2" y="132550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Example with Entropy and Information Gain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2BD219-9019-4716-A85A-195AB1FF5B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846829"/>
              </p:ext>
            </p:extLst>
          </p:nvPr>
        </p:nvGraphicFramePr>
        <p:xfrm>
          <a:off x="1415833" y="683145"/>
          <a:ext cx="4787900" cy="11887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80978489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246939624"/>
                    </a:ext>
                  </a:extLst>
                </a:gridCol>
                <a:gridCol w="890949">
                  <a:extLst>
                    <a:ext uri="{9D8B030D-6E8A-4147-A177-3AD203B41FA5}">
                      <a16:colId xmlns:a16="http://schemas.microsoft.com/office/drawing/2014/main" val="3489256604"/>
                    </a:ext>
                  </a:extLst>
                </a:gridCol>
                <a:gridCol w="848951">
                  <a:extLst>
                    <a:ext uri="{9D8B030D-6E8A-4147-A177-3AD203B41FA5}">
                      <a16:colId xmlns:a16="http://schemas.microsoft.com/office/drawing/2014/main" val="3644661207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414982484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481275540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Day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outlook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temperature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humidity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windy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play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99529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sunny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hot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Weak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4365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sunny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hot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Strong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852387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sunny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mild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Weak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66711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sunny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cool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normal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Weak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39123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sunny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mild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normal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Strong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21666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A4D4F9-1BC2-4830-95A2-252D4C1866FA}"/>
                  </a:ext>
                </a:extLst>
              </p:cNvPr>
              <p:cNvSpPr txBox="1"/>
              <p:nvPr/>
            </p:nvSpPr>
            <p:spPr>
              <a:xfrm>
                <a:off x="169270" y="2061626"/>
                <a:ext cx="3580083" cy="784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𝑠𝑢𝑛𝑛𝑦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(3,2)=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A4D4F9-1BC2-4830-95A2-252D4C186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70" y="2061626"/>
                <a:ext cx="3580083" cy="7845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BA1B24-9219-4DBE-90F9-659BC4D19A8F}"/>
                  </a:ext>
                </a:extLst>
              </p:cNvPr>
              <p:cNvSpPr txBox="1"/>
              <p:nvPr/>
            </p:nvSpPr>
            <p:spPr>
              <a:xfrm>
                <a:off x="1978467" y="2886843"/>
                <a:ext cx="2292101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BA1B24-9219-4DBE-90F9-659BC4D19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67" y="2886843"/>
                <a:ext cx="2292101" cy="5549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55C9FB-4732-42C2-89A9-4F81C21D80D9}"/>
                  </a:ext>
                </a:extLst>
              </p:cNvPr>
              <p:cNvSpPr txBox="1"/>
              <p:nvPr/>
            </p:nvSpPr>
            <p:spPr>
              <a:xfrm>
                <a:off x="1957686" y="3569036"/>
                <a:ext cx="30321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=−0.6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0.36−0.4</m:t>
                          </m:r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55C9FB-4732-42C2-89A9-4F81C21D8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686" y="3569036"/>
                <a:ext cx="3032177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30D88E-DBB8-4427-A3E5-1E3254CF11F0}"/>
                  </a:ext>
                </a:extLst>
              </p:cNvPr>
              <p:cNvSpPr txBox="1"/>
              <p:nvPr/>
            </p:nvSpPr>
            <p:spPr>
              <a:xfrm>
                <a:off x="2020029" y="4017320"/>
                <a:ext cx="14645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=0.53+0.44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30D88E-DBB8-4427-A3E5-1E3254CF1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029" y="4017320"/>
                <a:ext cx="146456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80A5EF-58E8-4038-A1BC-7CE47A5C3DAC}"/>
                  </a:ext>
                </a:extLst>
              </p:cNvPr>
              <p:cNvSpPr txBox="1"/>
              <p:nvPr/>
            </p:nvSpPr>
            <p:spPr>
              <a:xfrm>
                <a:off x="1242997" y="4459887"/>
                <a:ext cx="16106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𝑝𝑙𝑎𝑦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=0.97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80A5EF-58E8-4038-A1BC-7CE47A5C3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997" y="4459887"/>
                <a:ext cx="1610634" cy="338554"/>
              </a:xfrm>
              <a:prstGeom prst="rect">
                <a:avLst/>
              </a:prstGeom>
              <a:blipFill>
                <a:blip r:embed="rId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E89FAD-3A2D-4193-8973-DD5D7EC6FC29}"/>
                  </a:ext>
                </a:extLst>
              </p:cNvPr>
              <p:cNvSpPr txBox="1"/>
              <p:nvPr/>
            </p:nvSpPr>
            <p:spPr>
              <a:xfrm>
                <a:off x="5609585" y="2966910"/>
                <a:ext cx="2418547" cy="55496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𝑝𝑙𝑎𝑦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𝑦𝑒𝑠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E89FAD-3A2D-4193-8973-DD5D7EC6F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585" y="2966910"/>
                <a:ext cx="2418547" cy="5549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216239-4BC3-4482-B33F-A61A15824E06}"/>
                  </a:ext>
                </a:extLst>
              </p:cNvPr>
              <p:cNvSpPr txBox="1"/>
              <p:nvPr/>
            </p:nvSpPr>
            <p:spPr>
              <a:xfrm>
                <a:off x="5626197" y="2292545"/>
                <a:ext cx="2327496" cy="55496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𝑝𝑙𝑎𝑦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216239-4BC3-4482-B33F-A61A15824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197" y="2292545"/>
                <a:ext cx="2327496" cy="5549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57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4693512-D31D-4298-9F00-719793DB974F}"/>
              </a:ext>
            </a:extLst>
          </p:cNvPr>
          <p:cNvGrpSpPr/>
          <p:nvPr/>
        </p:nvGrpSpPr>
        <p:grpSpPr>
          <a:xfrm>
            <a:off x="5730805" y="1972229"/>
            <a:ext cx="2973653" cy="1277946"/>
            <a:chOff x="5895681" y="2776043"/>
            <a:chExt cx="2850166" cy="1277946"/>
          </a:xfrm>
          <a:solidFill>
            <a:schemeClr val="bg1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3D3AF83-A82C-47FA-BCE9-A35BA82600FB}"/>
                </a:ext>
              </a:extLst>
            </p:cNvPr>
            <p:cNvSpPr/>
            <p:nvPr/>
          </p:nvSpPr>
          <p:spPr>
            <a:xfrm>
              <a:off x="5895681" y="2776043"/>
              <a:ext cx="2850166" cy="127794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5E9DDC0-95A4-4DD0-B18E-423B884C300D}"/>
                </a:ext>
              </a:extLst>
            </p:cNvPr>
            <p:cNvGrpSpPr/>
            <p:nvPr/>
          </p:nvGrpSpPr>
          <p:grpSpPr>
            <a:xfrm>
              <a:off x="5974909" y="2879915"/>
              <a:ext cx="2459337" cy="951443"/>
              <a:chOff x="451320" y="2983925"/>
              <a:chExt cx="2459337" cy="951443"/>
            </a:xfrm>
            <a:grp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B23E7A8-604A-4E52-A8B7-8E009D3D8F2E}"/>
                      </a:ext>
                    </a:extLst>
                  </p:cNvPr>
                  <p:cNvSpPr txBox="1"/>
                  <p:nvPr/>
                </p:nvSpPr>
                <p:spPr>
                  <a:xfrm>
                    <a:off x="451320" y="2983925"/>
                    <a:ext cx="2459337" cy="495649"/>
                  </a:xfrm>
                  <a:prstGeom prst="rect">
                    <a:avLst/>
                  </a:prstGeom>
                  <a:grpFill/>
                  <a:ln w="12700">
                    <a:solidFill>
                      <a:schemeClr val="bg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3,2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B23E7A8-604A-4E52-A8B7-8E009D3D8F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320" y="2983925"/>
                    <a:ext cx="2459337" cy="49564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127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DC5898E-09AC-4F6B-A7F4-9BC5C4714142}"/>
                      </a:ext>
                    </a:extLst>
                  </p:cNvPr>
                  <p:cNvSpPr txBox="1"/>
                  <p:nvPr/>
                </p:nvSpPr>
                <p:spPr>
                  <a:xfrm>
                    <a:off x="1000838" y="3627591"/>
                    <a:ext cx="496759" cy="307777"/>
                  </a:xfrm>
                  <a:prstGeom prst="rect">
                    <a:avLst/>
                  </a:prstGeom>
                  <a:grpFill/>
                  <a:ln w="12700">
                    <a:solidFill>
                      <a:schemeClr val="bg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DC5898E-09AC-4F6B-A7F4-9BC5C47141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0838" y="3627591"/>
                    <a:ext cx="496759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27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2" y="97915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Example with Entropy and Information Gain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E75EF9-B9C0-4014-B87B-10F4BC93B634}"/>
                  </a:ext>
                </a:extLst>
              </p:cNvPr>
              <p:cNvSpPr txBox="1"/>
              <p:nvPr/>
            </p:nvSpPr>
            <p:spPr>
              <a:xfrm>
                <a:off x="2667008" y="611932"/>
                <a:ext cx="2017988" cy="6151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E75EF9-B9C0-4014-B87B-10F4BC93B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8" y="611932"/>
                <a:ext cx="2017988" cy="615168"/>
              </a:xfrm>
              <a:prstGeom prst="rect">
                <a:avLst/>
              </a:prstGeom>
              <a:blipFill>
                <a:blip r:embed="rId5"/>
                <a:stretch>
                  <a:fillRect t="-115842" r="-22659" b="-1663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C0A85-ABD7-4DEA-977D-2261F87F1759}"/>
                  </a:ext>
                </a:extLst>
              </p:cNvPr>
              <p:cNvSpPr txBox="1"/>
              <p:nvPr/>
            </p:nvSpPr>
            <p:spPr>
              <a:xfrm>
                <a:off x="964177" y="1414205"/>
                <a:ext cx="59890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𝑠𝑢𝑛𝑛𝑦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𝑡𝑒𝑚𝑝𝑒𝑟𝑎𝑡𝑢𝑟𝑒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h𝑜𝑡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𝑚𝑖𝑙𝑑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𝑐𝑜𝑜𝑙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(1,0)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C0A85-ABD7-4DEA-977D-2261F87F1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77" y="1414205"/>
                <a:ext cx="5989075" cy="30777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5E255C7-2B86-459D-A6CF-E37E06D99F26}"/>
              </a:ext>
            </a:extLst>
          </p:cNvPr>
          <p:cNvGrpSpPr/>
          <p:nvPr/>
        </p:nvGrpSpPr>
        <p:grpSpPr>
          <a:xfrm>
            <a:off x="109360" y="1972229"/>
            <a:ext cx="2850166" cy="1277946"/>
            <a:chOff x="117764" y="2750667"/>
            <a:chExt cx="2850166" cy="12779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CE79964-6383-4D51-AD88-CF1C1480B5E4}"/>
                </a:ext>
              </a:extLst>
            </p:cNvPr>
            <p:cNvGrpSpPr/>
            <p:nvPr/>
          </p:nvGrpSpPr>
          <p:grpSpPr>
            <a:xfrm>
              <a:off x="159471" y="2917128"/>
              <a:ext cx="2575898" cy="889208"/>
              <a:chOff x="380358" y="3000257"/>
              <a:chExt cx="2575898" cy="8892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CA556915-348A-466F-8D88-B113CE30F93F}"/>
                      </a:ext>
                    </a:extLst>
                  </p:cNvPr>
                  <p:cNvSpPr txBox="1"/>
                  <p:nvPr/>
                </p:nvSpPr>
                <p:spPr>
                  <a:xfrm>
                    <a:off x="380358" y="3000257"/>
                    <a:ext cx="2575898" cy="49564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CA556915-348A-466F-8D88-B113CE30F9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358" y="3000257"/>
                    <a:ext cx="2575898" cy="49564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27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71E44489-461E-498C-B0CC-5CADEEFFF6E6}"/>
                      </a:ext>
                    </a:extLst>
                  </p:cNvPr>
                  <p:cNvSpPr txBox="1"/>
                  <p:nvPr/>
                </p:nvSpPr>
                <p:spPr>
                  <a:xfrm>
                    <a:off x="962118" y="3581688"/>
                    <a:ext cx="518282" cy="30777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71E44489-461E-498C-B0CC-5CADEEFFF6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2118" y="3581688"/>
                    <a:ext cx="518282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27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D1B473-3F8B-4C7E-8183-3102EBACB9BE}"/>
                </a:ext>
              </a:extLst>
            </p:cNvPr>
            <p:cNvSpPr/>
            <p:nvPr/>
          </p:nvSpPr>
          <p:spPr>
            <a:xfrm>
              <a:off x="117764" y="2750667"/>
              <a:ext cx="2850166" cy="12779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5C606E-464B-4991-8B34-48070699BE88}"/>
              </a:ext>
            </a:extLst>
          </p:cNvPr>
          <p:cNvGrpSpPr/>
          <p:nvPr/>
        </p:nvGrpSpPr>
        <p:grpSpPr>
          <a:xfrm>
            <a:off x="2998516" y="2147065"/>
            <a:ext cx="2609561" cy="936874"/>
            <a:chOff x="2967930" y="2725774"/>
            <a:chExt cx="2609561" cy="93687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F489757-94B8-4DDE-8317-4FE6C3350508}"/>
                </a:ext>
              </a:extLst>
            </p:cNvPr>
            <p:cNvGrpSpPr/>
            <p:nvPr/>
          </p:nvGrpSpPr>
          <p:grpSpPr>
            <a:xfrm>
              <a:off x="2967930" y="2829537"/>
              <a:ext cx="2575898" cy="797693"/>
              <a:chOff x="255531" y="2890040"/>
              <a:chExt cx="2575898" cy="7976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05F39D5-CB66-4CB2-9E2F-134DB023497B}"/>
                      </a:ext>
                    </a:extLst>
                  </p:cNvPr>
                  <p:cNvSpPr txBox="1"/>
                  <p:nvPr/>
                </p:nvSpPr>
                <p:spPr>
                  <a:xfrm>
                    <a:off x="255531" y="2890040"/>
                    <a:ext cx="2575898" cy="5142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05F39D5-CB66-4CB2-9E2F-134DB02349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531" y="2890040"/>
                    <a:ext cx="2575898" cy="51424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27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DFA5C6B8-32BB-4186-B2FC-AB4F876D9F8B}"/>
                      </a:ext>
                    </a:extLst>
                  </p:cNvPr>
                  <p:cNvSpPr txBox="1"/>
                  <p:nvPr/>
                </p:nvSpPr>
                <p:spPr>
                  <a:xfrm>
                    <a:off x="871257" y="3379956"/>
                    <a:ext cx="518283" cy="30777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DFA5C6B8-32BB-4186-B2FC-AB4F876D9F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1257" y="3379956"/>
                    <a:ext cx="518283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27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B8A9D0C-A7AC-4E38-9B94-06F92DD63E99}"/>
                </a:ext>
              </a:extLst>
            </p:cNvPr>
            <p:cNvSpPr/>
            <p:nvPr/>
          </p:nvSpPr>
          <p:spPr>
            <a:xfrm>
              <a:off x="3076512" y="2725774"/>
              <a:ext cx="2500979" cy="93687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8D0278-80D2-45F1-8010-B1801D5CCDCC}"/>
                  </a:ext>
                </a:extLst>
              </p:cNvPr>
              <p:cNvSpPr txBox="1"/>
              <p:nvPr/>
            </p:nvSpPr>
            <p:spPr>
              <a:xfrm>
                <a:off x="1687292" y="3468435"/>
                <a:ext cx="4329519" cy="4970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𝑠𝑢𝑛𝑛𝑦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𝑡𝑒𝑚𝑝𝑒𝑟𝑎𝑡𝑢𝑟𝑒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∗0+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∗1+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∗0=0.4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8D0278-80D2-45F1-8010-B1801D5CC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292" y="3468435"/>
                <a:ext cx="4329519" cy="497059"/>
              </a:xfrm>
              <a:prstGeom prst="rect">
                <a:avLst/>
              </a:prstGeom>
              <a:blipFill>
                <a:blip r:embed="rId10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052A0E-40F4-459E-9387-ED01A3B5B06E}"/>
                  </a:ext>
                </a:extLst>
              </p:cNvPr>
              <p:cNvSpPr txBox="1"/>
              <p:nvPr/>
            </p:nvSpPr>
            <p:spPr>
              <a:xfrm>
                <a:off x="-47223" y="4114260"/>
                <a:ext cx="80118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𝐼𝑛𝑓𝑜𝑟𝑚𝑎𝑡𝑖𝑜𝑛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𝑠𝑢𝑛𝑛𝑦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𝑡𝑒𝑚𝑝𝑒𝑟𝑎𝑡𝑢𝑟𝑒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𝑠𝑢𝑛𝑛𝑦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𝑠𝑢𝑛𝑛𝑦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i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052A0E-40F4-459E-9387-ED01A3B5B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223" y="4114260"/>
                <a:ext cx="8011873" cy="307777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AACCDF-8327-495F-B54B-85CDBD84482E}"/>
                  </a:ext>
                </a:extLst>
              </p:cNvPr>
              <p:cNvSpPr txBox="1"/>
              <p:nvPr/>
            </p:nvSpPr>
            <p:spPr>
              <a:xfrm>
                <a:off x="2233435" y="4595962"/>
                <a:ext cx="31422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𝑝𝑙𝑎𝑦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𝑜𝑢𝑡𝑙𝑜𝑜𝑘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=0.97−0.4=0.57</m:t>
                      </m:r>
                    </m:oMath>
                  </m:oMathPara>
                </a14:m>
                <a:endParaRPr lang="en-IN" i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AACCDF-8327-495F-B54B-85CDBD844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435" y="4595962"/>
                <a:ext cx="3142207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542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" grpId="0"/>
      <p:bldP spid="31" grpId="0"/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345587" y="852986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Example with Entropy and Information Gain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1734211" y="1701810"/>
            <a:ext cx="4766742" cy="16163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800"/>
              </a:spcAft>
              <a:buClr>
                <a:schemeClr val="dk1"/>
              </a:buClr>
              <a:buSzPts val="1100"/>
              <a:buNone/>
            </a:pPr>
            <a:r>
              <a:rPr lang="en-US" sz="2400" b="1" dirty="0">
                <a:solidFill>
                  <a:srgbClr val="000000"/>
                </a:solidFill>
              </a:rPr>
              <a:t>G(sunny, temperature) = 0.57</a:t>
            </a:r>
          </a:p>
          <a:p>
            <a:pPr marL="0" indent="0">
              <a:spcAft>
                <a:spcPts val="800"/>
              </a:spcAft>
              <a:buClr>
                <a:schemeClr val="dk1"/>
              </a:buClr>
              <a:buSzPts val="1100"/>
              <a:buNone/>
            </a:pPr>
            <a:r>
              <a:rPr lang="en-US" sz="2400" b="1" dirty="0">
                <a:solidFill>
                  <a:srgbClr val="000000"/>
                </a:solidFill>
              </a:rPr>
              <a:t>G(sunny, humidity) = 0.97</a:t>
            </a:r>
          </a:p>
          <a:p>
            <a:pPr marL="0" indent="0">
              <a:spcAft>
                <a:spcPts val="800"/>
              </a:spcAft>
              <a:buClr>
                <a:schemeClr val="dk1"/>
              </a:buClr>
              <a:buSzPts val="1100"/>
              <a:buNone/>
            </a:pPr>
            <a:r>
              <a:rPr lang="en-US" sz="2400" b="1" dirty="0">
                <a:solidFill>
                  <a:srgbClr val="000000"/>
                </a:solidFill>
              </a:rPr>
              <a:t>G(sunny, windy) = 0.02</a:t>
            </a:r>
          </a:p>
          <a:p>
            <a:pPr marL="342900" indent="-342900">
              <a:spcAft>
                <a:spcPts val="800"/>
              </a:spcAft>
              <a:buClr>
                <a:schemeClr val="dk1"/>
              </a:buClr>
              <a:buSzPts val="1100"/>
            </a:pPr>
            <a:endParaRPr lang="en-US" sz="2400" b="1" dirty="0">
              <a:solidFill>
                <a:srgbClr val="000000"/>
              </a:solidFill>
            </a:endParaRPr>
          </a:p>
          <a:p>
            <a:pPr marL="342900" indent="-342900">
              <a:spcAft>
                <a:spcPts val="800"/>
              </a:spcAft>
              <a:buClr>
                <a:schemeClr val="dk1"/>
              </a:buClr>
              <a:buSzPts val="1100"/>
            </a:pP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8780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62459" y="0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Example with Entropy and Information Gain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609E3C-EEF3-418E-9932-C5CB68981673}"/>
              </a:ext>
            </a:extLst>
          </p:cNvPr>
          <p:cNvGrpSpPr/>
          <p:nvPr/>
        </p:nvGrpSpPr>
        <p:grpSpPr>
          <a:xfrm>
            <a:off x="692729" y="380018"/>
            <a:ext cx="5240477" cy="4629811"/>
            <a:chOff x="692729" y="463142"/>
            <a:chExt cx="5240477" cy="462981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218236-0677-4708-A7BE-F93952FDFE1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3792681" y="1626924"/>
              <a:ext cx="0" cy="32829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0D591BE-A5C0-4578-A57F-E836EB85BEB7}"/>
                </a:ext>
              </a:extLst>
            </p:cNvPr>
            <p:cNvGrpSpPr/>
            <p:nvPr/>
          </p:nvGrpSpPr>
          <p:grpSpPr>
            <a:xfrm>
              <a:off x="2189016" y="463142"/>
              <a:ext cx="3207330" cy="1508960"/>
              <a:chOff x="2189016" y="497780"/>
              <a:chExt cx="3207330" cy="150896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DE04CF8-2CA4-40AB-93C6-4E51EA913E80}"/>
                  </a:ext>
                </a:extLst>
              </p:cNvPr>
              <p:cNvGrpSpPr/>
              <p:nvPr/>
            </p:nvGrpSpPr>
            <p:grpSpPr>
              <a:xfrm>
                <a:off x="2189016" y="497780"/>
                <a:ext cx="3207330" cy="1292971"/>
                <a:chOff x="2189016" y="497780"/>
                <a:chExt cx="3207330" cy="1292971"/>
              </a:xfrm>
            </p:grpSpPr>
            <p:sp>
              <p:nvSpPr>
                <p:cNvPr id="4" name="Diamond 3">
                  <a:extLst>
                    <a:ext uri="{FF2B5EF4-FFF2-40B4-BE49-F238E27FC236}">
                      <a16:creationId xmlns:a16="http://schemas.microsoft.com/office/drawing/2014/main" id="{AF7D6F1B-18DF-4F6D-8892-018F787EF1DC}"/>
                    </a:ext>
                  </a:extLst>
                </p:cNvPr>
                <p:cNvSpPr/>
                <p:nvPr/>
              </p:nvSpPr>
              <p:spPr>
                <a:xfrm>
                  <a:off x="3162299" y="497780"/>
                  <a:ext cx="1260764" cy="1163782"/>
                </a:xfrm>
                <a:prstGeom prst="diamond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outlook</a:t>
                  </a:r>
                  <a:endParaRPr lang="en-IN" sz="105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8AEF76EB-5F66-45C3-9DFE-637F0A3CF8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89016" y="1790751"/>
                  <a:ext cx="320733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ED09402-A2C5-4F87-A663-06AB04A27B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9016" y="1787722"/>
                <a:ext cx="0" cy="21901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429B283-7981-43A2-90CB-4D7AC8B92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9417" y="1787722"/>
                <a:ext cx="0" cy="21901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6E2593F-21B1-4700-8202-0CBFC8041463}"/>
                </a:ext>
              </a:extLst>
            </p:cNvPr>
            <p:cNvGrpSpPr/>
            <p:nvPr/>
          </p:nvGrpSpPr>
          <p:grpSpPr>
            <a:xfrm>
              <a:off x="3323355" y="2266461"/>
              <a:ext cx="931718" cy="655436"/>
              <a:chOff x="3326822" y="3152833"/>
              <a:chExt cx="931718" cy="65543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AF8D411-9737-4A04-BFA7-D04D19B6E79E}"/>
                  </a:ext>
                </a:extLst>
              </p:cNvPr>
              <p:cNvSpPr/>
              <p:nvPr/>
            </p:nvSpPr>
            <p:spPr>
              <a:xfrm>
                <a:off x="3326822" y="3371851"/>
                <a:ext cx="931718" cy="43641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Yes</a:t>
                </a:r>
                <a:endParaRPr lang="en-IN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5CFDD96-DDBD-42A5-9699-3E078C3AF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2679" y="3152833"/>
                <a:ext cx="0" cy="21901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2363718-F43C-47E5-BD9C-8324B2103343}"/>
                </a:ext>
              </a:extLst>
            </p:cNvPr>
            <p:cNvSpPr/>
            <p:nvPr/>
          </p:nvSpPr>
          <p:spPr>
            <a:xfrm>
              <a:off x="3248888" y="1956653"/>
              <a:ext cx="1087578" cy="31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overcast</a:t>
              </a:r>
              <a:endParaRPr lang="en-IN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063D645-DD0D-417C-AEA5-A2292940B87F}"/>
                </a:ext>
              </a:extLst>
            </p:cNvPr>
            <p:cNvSpPr/>
            <p:nvPr/>
          </p:nvSpPr>
          <p:spPr>
            <a:xfrm>
              <a:off x="1641765" y="1972102"/>
              <a:ext cx="1087578" cy="31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sunny</a:t>
              </a:r>
              <a:endParaRPr lang="en-IN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05B841B-561A-471D-9B86-6C00C645A8DF}"/>
                </a:ext>
              </a:extLst>
            </p:cNvPr>
            <p:cNvSpPr/>
            <p:nvPr/>
          </p:nvSpPr>
          <p:spPr>
            <a:xfrm>
              <a:off x="4845628" y="1962654"/>
              <a:ext cx="1087578" cy="31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rainy</a:t>
              </a:r>
              <a:endParaRPr lang="en-IN" dirty="0"/>
            </a:p>
          </p:txBody>
        </p:sp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5967FA91-2225-4986-8E54-57C890AA91C7}"/>
                </a:ext>
              </a:extLst>
            </p:cNvPr>
            <p:cNvSpPr/>
            <p:nvPr/>
          </p:nvSpPr>
          <p:spPr>
            <a:xfrm>
              <a:off x="1475507" y="2504961"/>
              <a:ext cx="1402772" cy="116378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50000"/>
                    </a:schemeClr>
                  </a:solidFill>
                </a:rPr>
                <a:t>humidity</a:t>
              </a:r>
              <a:endParaRPr lang="en-IN" sz="105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7567EFF-13BD-41E4-9900-C78D8093EFFF}"/>
                </a:ext>
              </a:extLst>
            </p:cNvPr>
            <p:cNvCxnSpPr>
              <a:cxnSpLocks/>
            </p:cNvCxnSpPr>
            <p:nvPr/>
          </p:nvCxnSpPr>
          <p:spPr>
            <a:xfrm>
              <a:off x="2185552" y="2280451"/>
              <a:ext cx="0" cy="21901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9D77FD1-128E-41F0-88AE-A6357E688C38}"/>
                </a:ext>
              </a:extLst>
            </p:cNvPr>
            <p:cNvSpPr/>
            <p:nvPr/>
          </p:nvSpPr>
          <p:spPr>
            <a:xfrm>
              <a:off x="692729" y="4133943"/>
              <a:ext cx="1087578" cy="31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high</a:t>
              </a:r>
              <a:endParaRPr lang="en-IN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09E427-5D5A-42FC-B021-035EDBA73864}"/>
                </a:ext>
              </a:extLst>
            </p:cNvPr>
            <p:cNvSpPr/>
            <p:nvPr/>
          </p:nvSpPr>
          <p:spPr>
            <a:xfrm>
              <a:off x="2593588" y="4113161"/>
              <a:ext cx="1087578" cy="31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normal</a:t>
              </a:r>
              <a:endParaRPr lang="en-IN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8903C49-F90E-4A6A-9799-E42F259BF104}"/>
                </a:ext>
              </a:extLst>
            </p:cNvPr>
            <p:cNvCxnSpPr>
              <a:cxnSpLocks/>
            </p:cNvCxnSpPr>
            <p:nvPr/>
          </p:nvCxnSpPr>
          <p:spPr>
            <a:xfrm>
              <a:off x="2176893" y="3668743"/>
              <a:ext cx="0" cy="21901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007A4F-D836-479D-94EA-FBC3396C64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7413" y="3884106"/>
              <a:ext cx="1925106" cy="2429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443DE7A-AAE7-4719-A7C7-CED3DB0DD8D0}"/>
                </a:ext>
              </a:extLst>
            </p:cNvPr>
            <p:cNvCxnSpPr>
              <a:cxnSpLocks/>
            </p:cNvCxnSpPr>
            <p:nvPr/>
          </p:nvCxnSpPr>
          <p:spPr>
            <a:xfrm>
              <a:off x="1210539" y="3907997"/>
              <a:ext cx="0" cy="21901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B664FB-5384-4C9D-A1F7-6535BA702798}"/>
                </a:ext>
              </a:extLst>
            </p:cNvPr>
            <p:cNvCxnSpPr>
              <a:cxnSpLocks/>
            </p:cNvCxnSpPr>
            <p:nvPr/>
          </p:nvCxnSpPr>
          <p:spPr>
            <a:xfrm>
              <a:off x="3125592" y="3884106"/>
              <a:ext cx="0" cy="21901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E83C1A5-AA5E-48D4-BA4A-48A784481887}"/>
                </a:ext>
              </a:extLst>
            </p:cNvPr>
            <p:cNvGrpSpPr/>
            <p:nvPr/>
          </p:nvGrpSpPr>
          <p:grpSpPr>
            <a:xfrm>
              <a:off x="770659" y="4416965"/>
              <a:ext cx="931718" cy="655436"/>
              <a:chOff x="3326822" y="3152833"/>
              <a:chExt cx="931718" cy="65543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5190EDD-FD4A-4F12-9DBB-D041EA58D38D}"/>
                  </a:ext>
                </a:extLst>
              </p:cNvPr>
              <p:cNvSpPr/>
              <p:nvPr/>
            </p:nvSpPr>
            <p:spPr>
              <a:xfrm>
                <a:off x="3326822" y="3371851"/>
                <a:ext cx="931718" cy="43641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No</a:t>
                </a:r>
                <a:endParaRPr lang="en-IN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B5E1FA1-9F5F-46E3-A02D-FB2D7D738F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2679" y="3152833"/>
                <a:ext cx="0" cy="21901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DB1C959-B0B2-48C6-B0DA-4EDD26974616}"/>
                </a:ext>
              </a:extLst>
            </p:cNvPr>
            <p:cNvGrpSpPr/>
            <p:nvPr/>
          </p:nvGrpSpPr>
          <p:grpSpPr>
            <a:xfrm>
              <a:off x="2659733" y="4437517"/>
              <a:ext cx="931718" cy="655436"/>
              <a:chOff x="3326822" y="3152833"/>
              <a:chExt cx="931718" cy="65543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ACD02B1-C635-43E0-AB5B-79AB5D94E51F}"/>
                  </a:ext>
                </a:extLst>
              </p:cNvPr>
              <p:cNvSpPr/>
              <p:nvPr/>
            </p:nvSpPr>
            <p:spPr>
              <a:xfrm>
                <a:off x="3326822" y="3371851"/>
                <a:ext cx="931718" cy="43641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Yes</a:t>
                </a:r>
                <a:endParaRPr lang="en-IN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F7BCE4D-E00C-4254-B324-9CEE77D92D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2679" y="3152833"/>
                <a:ext cx="0" cy="21901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23022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2" y="132550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Example with Entropy and Information Gain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A4D4F9-1BC2-4830-95A2-252D4C1866FA}"/>
                  </a:ext>
                </a:extLst>
              </p:cNvPr>
              <p:cNvSpPr txBox="1"/>
              <p:nvPr/>
            </p:nvSpPr>
            <p:spPr>
              <a:xfrm>
                <a:off x="293962" y="2130900"/>
                <a:ext cx="3413370" cy="784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𝑟𝑎𝑖𝑛𝑦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(3,2)=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A4D4F9-1BC2-4830-95A2-252D4C186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62" y="2130900"/>
                <a:ext cx="3413370" cy="7845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BA1B24-9219-4DBE-90F9-659BC4D19A8F}"/>
                  </a:ext>
                </a:extLst>
              </p:cNvPr>
              <p:cNvSpPr txBox="1"/>
              <p:nvPr/>
            </p:nvSpPr>
            <p:spPr>
              <a:xfrm>
                <a:off x="1978467" y="2886843"/>
                <a:ext cx="2292101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BA1B24-9219-4DBE-90F9-659BC4D19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67" y="2886843"/>
                <a:ext cx="2292101" cy="5549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55C9FB-4732-42C2-89A9-4F81C21D80D9}"/>
                  </a:ext>
                </a:extLst>
              </p:cNvPr>
              <p:cNvSpPr txBox="1"/>
              <p:nvPr/>
            </p:nvSpPr>
            <p:spPr>
              <a:xfrm>
                <a:off x="1957686" y="3569036"/>
                <a:ext cx="30321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=−0.6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0.36−0.4</m:t>
                          </m:r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55C9FB-4732-42C2-89A9-4F81C21D8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686" y="3569036"/>
                <a:ext cx="3032177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30D88E-DBB8-4427-A3E5-1E3254CF11F0}"/>
                  </a:ext>
                </a:extLst>
              </p:cNvPr>
              <p:cNvSpPr txBox="1"/>
              <p:nvPr/>
            </p:nvSpPr>
            <p:spPr>
              <a:xfrm>
                <a:off x="2020029" y="4017320"/>
                <a:ext cx="14645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=0.53+0.44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30D88E-DBB8-4427-A3E5-1E3254CF1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029" y="4017320"/>
                <a:ext cx="146456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80A5EF-58E8-4038-A1BC-7CE47A5C3DAC}"/>
                  </a:ext>
                </a:extLst>
              </p:cNvPr>
              <p:cNvSpPr txBox="1"/>
              <p:nvPr/>
            </p:nvSpPr>
            <p:spPr>
              <a:xfrm>
                <a:off x="1242997" y="4459887"/>
                <a:ext cx="16106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𝑝𝑙𝑎𝑦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=0.97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80A5EF-58E8-4038-A1BC-7CE47A5C3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997" y="4459887"/>
                <a:ext cx="1610634" cy="338554"/>
              </a:xfrm>
              <a:prstGeom prst="rect">
                <a:avLst/>
              </a:prstGeom>
              <a:blipFill>
                <a:blip r:embed="rId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E89FAD-3A2D-4193-8973-DD5D7EC6FC29}"/>
                  </a:ext>
                </a:extLst>
              </p:cNvPr>
              <p:cNvSpPr txBox="1"/>
              <p:nvPr/>
            </p:nvSpPr>
            <p:spPr>
              <a:xfrm>
                <a:off x="5609585" y="2966910"/>
                <a:ext cx="2332242" cy="55496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𝑝𝑙𝑎𝑦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E89FAD-3A2D-4193-8973-DD5D7EC6F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585" y="2966910"/>
                <a:ext cx="2332242" cy="5549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216239-4BC3-4482-B33F-A61A15824E06}"/>
                  </a:ext>
                </a:extLst>
              </p:cNvPr>
              <p:cNvSpPr txBox="1"/>
              <p:nvPr/>
            </p:nvSpPr>
            <p:spPr>
              <a:xfrm>
                <a:off x="5626197" y="2292545"/>
                <a:ext cx="2413802" cy="55496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𝑝𝑙𝑎𝑦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𝑦𝑒𝑠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216239-4BC3-4482-B33F-A61A15824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197" y="2292545"/>
                <a:ext cx="2413802" cy="5549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2D1E5F4-F4EB-4EAC-936F-D1B46EFAC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73538"/>
              </p:ext>
            </p:extLst>
          </p:nvPr>
        </p:nvGraphicFramePr>
        <p:xfrm>
          <a:off x="1692347" y="673121"/>
          <a:ext cx="4927600" cy="11887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18482321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80158651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743733630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485869455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391081306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665995979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Day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outlook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temperature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humidity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windy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play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511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rainy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mild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Weak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96523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rainy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cool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normal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Weak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30598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rainy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cool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normal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Strong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60999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rainy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mild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normal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Weak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10568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rainy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mild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Strong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709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88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4693512-D31D-4298-9F00-719793DB974F}"/>
              </a:ext>
            </a:extLst>
          </p:cNvPr>
          <p:cNvGrpSpPr/>
          <p:nvPr/>
        </p:nvGrpSpPr>
        <p:grpSpPr>
          <a:xfrm>
            <a:off x="4262700" y="2062600"/>
            <a:ext cx="3423537" cy="1277946"/>
            <a:chOff x="5895681" y="2776043"/>
            <a:chExt cx="2850166" cy="1277946"/>
          </a:xfrm>
          <a:solidFill>
            <a:schemeClr val="bg1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3D3AF83-A82C-47FA-BCE9-A35BA82600FB}"/>
                </a:ext>
              </a:extLst>
            </p:cNvPr>
            <p:cNvSpPr/>
            <p:nvPr/>
          </p:nvSpPr>
          <p:spPr>
            <a:xfrm>
              <a:off x="5895681" y="2776043"/>
              <a:ext cx="2850166" cy="127794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5E9DDC0-95A4-4DD0-B18E-423B884C300D}"/>
                </a:ext>
              </a:extLst>
            </p:cNvPr>
            <p:cNvGrpSpPr/>
            <p:nvPr/>
          </p:nvGrpSpPr>
          <p:grpSpPr>
            <a:xfrm>
              <a:off x="5923388" y="2799884"/>
              <a:ext cx="2771554" cy="1176432"/>
              <a:chOff x="399799" y="2903894"/>
              <a:chExt cx="2771554" cy="1176432"/>
            </a:xfrm>
            <a:grp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B23E7A8-604A-4E52-A8B7-8E009D3D8F2E}"/>
                      </a:ext>
                    </a:extLst>
                  </p:cNvPr>
                  <p:cNvSpPr txBox="1"/>
                  <p:nvPr/>
                </p:nvSpPr>
                <p:spPr>
                  <a:xfrm>
                    <a:off x="399799" y="2903894"/>
                    <a:ext cx="2459337" cy="495649"/>
                  </a:xfrm>
                  <a:prstGeom prst="rect">
                    <a:avLst/>
                  </a:prstGeom>
                  <a:grpFill/>
                  <a:ln w="12700">
                    <a:solidFill>
                      <a:schemeClr val="bg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3,2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B23E7A8-604A-4E52-A8B7-8E009D3D8F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799" y="2903894"/>
                    <a:ext cx="2459337" cy="49564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127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4F4AC3E-3B9E-4461-A8C9-D1DC35CF9C2F}"/>
                      </a:ext>
                    </a:extLst>
                  </p:cNvPr>
                  <p:cNvSpPr txBox="1"/>
                  <p:nvPr/>
                </p:nvSpPr>
                <p:spPr>
                  <a:xfrm>
                    <a:off x="904914" y="3387099"/>
                    <a:ext cx="2266439" cy="307777"/>
                  </a:xfrm>
                  <a:prstGeom prst="rect">
                    <a:avLst/>
                  </a:prstGeom>
                  <a:grpFill/>
                  <a:ln w="12700">
                    <a:solidFill>
                      <a:schemeClr val="bg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=−0.5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0.5−0.5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func>
                            </m:e>
                          </m:func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4F4AC3E-3B9E-4461-A8C9-D1DC35CF9C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914" y="3387099"/>
                    <a:ext cx="2266439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7692"/>
                    </a:stretch>
                  </a:blipFill>
                  <a:ln w="127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DC5898E-09AC-4F6B-A7F4-9BC5C4714142}"/>
                      </a:ext>
                    </a:extLst>
                  </p:cNvPr>
                  <p:cNvSpPr txBox="1"/>
                  <p:nvPr/>
                </p:nvSpPr>
                <p:spPr>
                  <a:xfrm>
                    <a:off x="875543" y="3772549"/>
                    <a:ext cx="499908" cy="307777"/>
                  </a:xfrm>
                  <a:prstGeom prst="rect">
                    <a:avLst/>
                  </a:prstGeom>
                  <a:grpFill/>
                  <a:ln w="12700">
                    <a:solidFill>
                      <a:schemeClr val="bg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DC5898E-09AC-4F6B-A7F4-9BC5C47141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5543" y="3772549"/>
                    <a:ext cx="499908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27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2" y="97915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Example with Entropy and Information Gain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E75EF9-B9C0-4014-B87B-10F4BC93B634}"/>
                  </a:ext>
                </a:extLst>
              </p:cNvPr>
              <p:cNvSpPr txBox="1"/>
              <p:nvPr/>
            </p:nvSpPr>
            <p:spPr>
              <a:xfrm>
                <a:off x="2788188" y="676547"/>
                <a:ext cx="2017988" cy="6151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E75EF9-B9C0-4014-B87B-10F4BC93B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188" y="676547"/>
                <a:ext cx="2017988" cy="615168"/>
              </a:xfrm>
              <a:prstGeom prst="rect">
                <a:avLst/>
              </a:prstGeom>
              <a:blipFill>
                <a:blip r:embed="rId6"/>
                <a:stretch>
                  <a:fillRect t="-115842" r="-22961" b="-1663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C0A85-ABD7-4DEA-977D-2261F87F1759}"/>
                  </a:ext>
                </a:extLst>
              </p:cNvPr>
              <p:cNvSpPr txBox="1"/>
              <p:nvPr/>
            </p:nvSpPr>
            <p:spPr>
              <a:xfrm>
                <a:off x="1512260" y="1396526"/>
                <a:ext cx="47476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𝑟𝑎𝑖𝑛𝑦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𝑡𝑒𝑚𝑝𝑒𝑟𝑎𝑡𝑢𝑟𝑒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𝑚𝑖𝑙𝑑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𝑐𝑜𝑜𝑙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C0A85-ABD7-4DEA-977D-2261F87F1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260" y="1396526"/>
                <a:ext cx="4747646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5E255C7-2B86-459D-A6CF-E37E06D99F26}"/>
              </a:ext>
            </a:extLst>
          </p:cNvPr>
          <p:cNvGrpSpPr/>
          <p:nvPr/>
        </p:nvGrpSpPr>
        <p:grpSpPr>
          <a:xfrm>
            <a:off x="656627" y="2065272"/>
            <a:ext cx="3493473" cy="1277946"/>
            <a:chOff x="-85763" y="2750667"/>
            <a:chExt cx="3493473" cy="12779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CE79964-6383-4D51-AD88-CF1C1480B5E4}"/>
                </a:ext>
              </a:extLst>
            </p:cNvPr>
            <p:cNvGrpSpPr/>
            <p:nvPr/>
          </p:nvGrpSpPr>
          <p:grpSpPr>
            <a:xfrm>
              <a:off x="-34628" y="2806911"/>
              <a:ext cx="3442338" cy="1198249"/>
              <a:chOff x="186259" y="2890040"/>
              <a:chExt cx="3442338" cy="11982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CA556915-348A-466F-8D88-B113CE30F93F}"/>
                      </a:ext>
                    </a:extLst>
                  </p:cNvPr>
                  <p:cNvSpPr txBox="1"/>
                  <p:nvPr/>
                </p:nvSpPr>
                <p:spPr>
                  <a:xfrm>
                    <a:off x="186259" y="2890040"/>
                    <a:ext cx="2575898" cy="51565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CA556915-348A-466F-8D88-B113CE30F9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6259" y="2890040"/>
                    <a:ext cx="2575898" cy="5156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27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626ED64E-7FB9-405E-A133-2FDAB7BD8EAD}"/>
                      </a:ext>
                    </a:extLst>
                  </p:cNvPr>
                  <p:cNvSpPr txBox="1"/>
                  <p:nvPr/>
                </p:nvSpPr>
                <p:spPr>
                  <a:xfrm>
                    <a:off x="759542" y="3408916"/>
                    <a:ext cx="2869055" cy="30777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=−0.67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0.67−0.33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0.33</m:t>
                                  </m:r>
                                </m:e>
                              </m:func>
                            </m:e>
                          </m:func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626ED64E-7FB9-405E-A133-2FDAB7BD8E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542" y="3408916"/>
                    <a:ext cx="2869055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5660"/>
                    </a:stretch>
                  </a:blipFill>
                  <a:ln w="127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71E44489-461E-498C-B0CC-5CADEEFFF6E6}"/>
                      </a:ext>
                    </a:extLst>
                  </p:cNvPr>
                  <p:cNvSpPr txBox="1"/>
                  <p:nvPr/>
                </p:nvSpPr>
                <p:spPr>
                  <a:xfrm>
                    <a:off x="776461" y="3780512"/>
                    <a:ext cx="753924" cy="30777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=0.91</m:t>
                          </m:r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71E44489-461E-498C-B0CC-5CADEEFFF6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461" y="3780512"/>
                    <a:ext cx="753924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127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D1B473-3F8B-4C7E-8183-3102EBACB9BE}"/>
                </a:ext>
              </a:extLst>
            </p:cNvPr>
            <p:cNvSpPr/>
            <p:nvPr/>
          </p:nvSpPr>
          <p:spPr>
            <a:xfrm>
              <a:off x="-85763" y="2750667"/>
              <a:ext cx="3423537" cy="12779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8D0278-80D2-45F1-8010-B1801D5CCDCC}"/>
                  </a:ext>
                </a:extLst>
              </p:cNvPr>
              <p:cNvSpPr txBox="1"/>
              <p:nvPr/>
            </p:nvSpPr>
            <p:spPr>
              <a:xfrm>
                <a:off x="1867613" y="3498853"/>
                <a:ext cx="4036939" cy="4970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𝑟𝑎𝑖𝑛𝑦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𝑡𝑒𝑚𝑝𝑒𝑟𝑎𝑡𝑢𝑟𝑒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∗0.91+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∗1=0.95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8D0278-80D2-45F1-8010-B1801D5CC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613" y="3498853"/>
                <a:ext cx="4036939" cy="497059"/>
              </a:xfrm>
              <a:prstGeom prst="rect">
                <a:avLst/>
              </a:prstGeom>
              <a:blipFill>
                <a:blip r:embed="rId11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052A0E-40F4-459E-9387-ED01A3B5B06E}"/>
                  </a:ext>
                </a:extLst>
              </p:cNvPr>
              <p:cNvSpPr txBox="1"/>
              <p:nvPr/>
            </p:nvSpPr>
            <p:spPr>
              <a:xfrm>
                <a:off x="151973" y="4087578"/>
                <a:ext cx="78563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𝐼𝑛𝑓𝑜𝑟𝑚𝑎𝑡𝑖𝑜𝑛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𝑟𝑎𝑖𝑛𝑦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𝑡𝑒𝑚𝑝𝑒𝑟𝑎𝑡𝑢𝑟𝑒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𝑟𝑎𝑖𝑛𝑦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𝑟𝑎𝑖𝑛𝑦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i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052A0E-40F4-459E-9387-ED01A3B5B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73" y="4087578"/>
                <a:ext cx="7856381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AACCDF-8327-495F-B54B-85CDBD84482E}"/>
                  </a:ext>
                </a:extLst>
              </p:cNvPr>
              <p:cNvSpPr txBox="1"/>
              <p:nvPr/>
            </p:nvSpPr>
            <p:spPr>
              <a:xfrm>
                <a:off x="1864755" y="4576323"/>
                <a:ext cx="3743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𝑟𝑎𝑖𝑛𝑦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𝑡𝑒𝑚𝑝𝑒𝑟𝑎𝑡𝑢𝑟𝑒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=0.97−0.95=0.02</m:t>
                      </m:r>
                    </m:oMath>
                  </m:oMathPara>
                </a14:m>
                <a:endParaRPr lang="en-IN" i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AACCDF-8327-495F-B54B-85CDBD844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755" y="4576323"/>
                <a:ext cx="3743654" cy="307777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792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" grpId="0"/>
      <p:bldP spid="31" grpId="0"/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345587" y="852986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Example with Entropy and Information Gain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1734211" y="1701810"/>
            <a:ext cx="4766742" cy="16163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800"/>
              </a:spcAft>
              <a:buClr>
                <a:schemeClr val="dk1"/>
              </a:buClr>
              <a:buSzPts val="1100"/>
              <a:buNone/>
            </a:pPr>
            <a:r>
              <a:rPr lang="en-US" sz="2400" b="1" dirty="0">
                <a:solidFill>
                  <a:srgbClr val="000000"/>
                </a:solidFill>
              </a:rPr>
              <a:t>G(rainy, temperature) = 0.02</a:t>
            </a:r>
          </a:p>
          <a:p>
            <a:pPr marL="0" indent="0">
              <a:spcAft>
                <a:spcPts val="800"/>
              </a:spcAft>
              <a:buClr>
                <a:schemeClr val="dk1"/>
              </a:buClr>
              <a:buSzPts val="1100"/>
              <a:buNone/>
            </a:pPr>
            <a:r>
              <a:rPr lang="en-US" sz="2400" b="1" dirty="0">
                <a:solidFill>
                  <a:srgbClr val="000000"/>
                </a:solidFill>
              </a:rPr>
              <a:t>G(rainy, humidity) = 0.02</a:t>
            </a:r>
          </a:p>
          <a:p>
            <a:pPr marL="0" indent="0">
              <a:spcAft>
                <a:spcPts val="800"/>
              </a:spcAft>
              <a:buClr>
                <a:schemeClr val="dk1"/>
              </a:buClr>
              <a:buSzPts val="1100"/>
              <a:buNone/>
            </a:pPr>
            <a:r>
              <a:rPr lang="en-US" sz="2400" b="1" dirty="0">
                <a:solidFill>
                  <a:srgbClr val="000000"/>
                </a:solidFill>
              </a:rPr>
              <a:t>G(rainy, windy) = 0.97</a:t>
            </a:r>
          </a:p>
          <a:p>
            <a:pPr marL="342900" indent="-342900">
              <a:spcAft>
                <a:spcPts val="800"/>
              </a:spcAft>
              <a:buClr>
                <a:schemeClr val="dk1"/>
              </a:buClr>
              <a:buSzPts val="1100"/>
            </a:pPr>
            <a:endParaRPr lang="en-US" sz="2400" b="1" dirty="0">
              <a:solidFill>
                <a:srgbClr val="000000"/>
              </a:solidFill>
            </a:endParaRPr>
          </a:p>
          <a:p>
            <a:pPr marL="342900" indent="-342900">
              <a:spcAft>
                <a:spcPts val="800"/>
              </a:spcAft>
              <a:buClr>
                <a:schemeClr val="dk1"/>
              </a:buClr>
              <a:buSzPts val="1100"/>
            </a:pP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8065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62459" y="0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Example with Entropy and Information Gain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22DC69-FFF6-44BE-A870-AE3DA9F4BDEC}"/>
              </a:ext>
            </a:extLst>
          </p:cNvPr>
          <p:cNvGrpSpPr/>
          <p:nvPr/>
        </p:nvGrpSpPr>
        <p:grpSpPr>
          <a:xfrm>
            <a:off x="692729" y="463142"/>
            <a:ext cx="6188843" cy="4615957"/>
            <a:chOff x="692729" y="463142"/>
            <a:chExt cx="6188843" cy="461595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218236-0677-4708-A7BE-F93952FDFE1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3792681" y="1626924"/>
              <a:ext cx="0" cy="32829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0D591BE-A5C0-4578-A57F-E836EB85BEB7}"/>
                </a:ext>
              </a:extLst>
            </p:cNvPr>
            <p:cNvGrpSpPr/>
            <p:nvPr/>
          </p:nvGrpSpPr>
          <p:grpSpPr>
            <a:xfrm>
              <a:off x="2189016" y="463142"/>
              <a:ext cx="3207330" cy="1508960"/>
              <a:chOff x="2189016" y="497780"/>
              <a:chExt cx="3207330" cy="150896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DE04CF8-2CA4-40AB-93C6-4E51EA913E80}"/>
                  </a:ext>
                </a:extLst>
              </p:cNvPr>
              <p:cNvGrpSpPr/>
              <p:nvPr/>
            </p:nvGrpSpPr>
            <p:grpSpPr>
              <a:xfrm>
                <a:off x="2189016" y="497780"/>
                <a:ext cx="3207330" cy="1292971"/>
                <a:chOff x="2189016" y="497780"/>
                <a:chExt cx="3207330" cy="1292971"/>
              </a:xfrm>
            </p:grpSpPr>
            <p:sp>
              <p:nvSpPr>
                <p:cNvPr id="4" name="Diamond 3">
                  <a:extLst>
                    <a:ext uri="{FF2B5EF4-FFF2-40B4-BE49-F238E27FC236}">
                      <a16:creationId xmlns:a16="http://schemas.microsoft.com/office/drawing/2014/main" id="{AF7D6F1B-18DF-4F6D-8892-018F787EF1DC}"/>
                    </a:ext>
                  </a:extLst>
                </p:cNvPr>
                <p:cNvSpPr/>
                <p:nvPr/>
              </p:nvSpPr>
              <p:spPr>
                <a:xfrm>
                  <a:off x="3162299" y="497780"/>
                  <a:ext cx="1260764" cy="1163782"/>
                </a:xfrm>
                <a:prstGeom prst="diamond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outlook</a:t>
                  </a:r>
                  <a:endParaRPr lang="en-IN" sz="105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8AEF76EB-5F66-45C3-9DFE-637F0A3CF8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89016" y="1790751"/>
                  <a:ext cx="320733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ED09402-A2C5-4F87-A663-06AB04A27B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9016" y="1787722"/>
                <a:ext cx="0" cy="21901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429B283-7981-43A2-90CB-4D7AC8B92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9417" y="1787722"/>
                <a:ext cx="0" cy="21901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6E2593F-21B1-4700-8202-0CBFC8041463}"/>
                </a:ext>
              </a:extLst>
            </p:cNvPr>
            <p:cNvGrpSpPr/>
            <p:nvPr/>
          </p:nvGrpSpPr>
          <p:grpSpPr>
            <a:xfrm>
              <a:off x="3323355" y="2266461"/>
              <a:ext cx="931718" cy="655436"/>
              <a:chOff x="3326822" y="3152833"/>
              <a:chExt cx="931718" cy="65543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AF8D411-9737-4A04-BFA7-D04D19B6E79E}"/>
                  </a:ext>
                </a:extLst>
              </p:cNvPr>
              <p:cNvSpPr/>
              <p:nvPr/>
            </p:nvSpPr>
            <p:spPr>
              <a:xfrm>
                <a:off x="3326822" y="3371851"/>
                <a:ext cx="931718" cy="43641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Yes</a:t>
                </a:r>
                <a:endParaRPr lang="en-IN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5CFDD96-DDBD-42A5-9699-3E078C3AF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2679" y="3152833"/>
                <a:ext cx="0" cy="21901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2363718-F43C-47E5-BD9C-8324B2103343}"/>
                </a:ext>
              </a:extLst>
            </p:cNvPr>
            <p:cNvSpPr/>
            <p:nvPr/>
          </p:nvSpPr>
          <p:spPr>
            <a:xfrm>
              <a:off x="3248888" y="1956653"/>
              <a:ext cx="1087578" cy="31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overcast</a:t>
              </a:r>
              <a:endParaRPr lang="en-IN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063D645-DD0D-417C-AEA5-A2292940B87F}"/>
                </a:ext>
              </a:extLst>
            </p:cNvPr>
            <p:cNvSpPr/>
            <p:nvPr/>
          </p:nvSpPr>
          <p:spPr>
            <a:xfrm>
              <a:off x="1641765" y="1972102"/>
              <a:ext cx="1087578" cy="31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sunny</a:t>
              </a:r>
              <a:endParaRPr lang="en-IN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05B841B-561A-471D-9B86-6C00C645A8DF}"/>
                </a:ext>
              </a:extLst>
            </p:cNvPr>
            <p:cNvSpPr/>
            <p:nvPr/>
          </p:nvSpPr>
          <p:spPr>
            <a:xfrm>
              <a:off x="4845628" y="1962654"/>
              <a:ext cx="1087578" cy="31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rainy</a:t>
              </a:r>
              <a:endParaRPr lang="en-IN" dirty="0"/>
            </a:p>
          </p:txBody>
        </p:sp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5967FA91-2225-4986-8E54-57C890AA91C7}"/>
                </a:ext>
              </a:extLst>
            </p:cNvPr>
            <p:cNvSpPr/>
            <p:nvPr/>
          </p:nvSpPr>
          <p:spPr>
            <a:xfrm>
              <a:off x="1475507" y="2504961"/>
              <a:ext cx="1402772" cy="116378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50000"/>
                    </a:schemeClr>
                  </a:solidFill>
                </a:rPr>
                <a:t>humidity</a:t>
              </a:r>
              <a:endParaRPr lang="en-IN" sz="105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7567EFF-13BD-41E4-9900-C78D8093EFFF}"/>
                </a:ext>
              </a:extLst>
            </p:cNvPr>
            <p:cNvCxnSpPr>
              <a:cxnSpLocks/>
            </p:cNvCxnSpPr>
            <p:nvPr/>
          </p:nvCxnSpPr>
          <p:spPr>
            <a:xfrm>
              <a:off x="2185552" y="2280451"/>
              <a:ext cx="0" cy="21901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9D77FD1-128E-41F0-88AE-A6357E688C38}"/>
                </a:ext>
              </a:extLst>
            </p:cNvPr>
            <p:cNvSpPr/>
            <p:nvPr/>
          </p:nvSpPr>
          <p:spPr>
            <a:xfrm>
              <a:off x="692729" y="4133943"/>
              <a:ext cx="1087578" cy="31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high</a:t>
              </a:r>
              <a:endParaRPr lang="en-IN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09E427-5D5A-42FC-B021-035EDBA73864}"/>
                </a:ext>
              </a:extLst>
            </p:cNvPr>
            <p:cNvSpPr/>
            <p:nvPr/>
          </p:nvSpPr>
          <p:spPr>
            <a:xfrm>
              <a:off x="2593588" y="4113161"/>
              <a:ext cx="1087578" cy="31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normal</a:t>
              </a:r>
              <a:endParaRPr lang="en-IN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8903C49-F90E-4A6A-9799-E42F259BF104}"/>
                </a:ext>
              </a:extLst>
            </p:cNvPr>
            <p:cNvCxnSpPr>
              <a:cxnSpLocks/>
            </p:cNvCxnSpPr>
            <p:nvPr/>
          </p:nvCxnSpPr>
          <p:spPr>
            <a:xfrm>
              <a:off x="2176893" y="3668743"/>
              <a:ext cx="0" cy="21901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007A4F-D836-479D-94EA-FBC3396C64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7413" y="3884106"/>
              <a:ext cx="1925106" cy="2429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443DE7A-AAE7-4719-A7C7-CED3DB0DD8D0}"/>
                </a:ext>
              </a:extLst>
            </p:cNvPr>
            <p:cNvCxnSpPr>
              <a:cxnSpLocks/>
            </p:cNvCxnSpPr>
            <p:nvPr/>
          </p:nvCxnSpPr>
          <p:spPr>
            <a:xfrm>
              <a:off x="1210539" y="3907997"/>
              <a:ext cx="0" cy="21901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B664FB-5384-4C9D-A1F7-6535BA702798}"/>
                </a:ext>
              </a:extLst>
            </p:cNvPr>
            <p:cNvCxnSpPr>
              <a:cxnSpLocks/>
            </p:cNvCxnSpPr>
            <p:nvPr/>
          </p:nvCxnSpPr>
          <p:spPr>
            <a:xfrm>
              <a:off x="3125592" y="3884106"/>
              <a:ext cx="0" cy="21901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E83C1A5-AA5E-48D4-BA4A-48A784481887}"/>
                </a:ext>
              </a:extLst>
            </p:cNvPr>
            <p:cNvGrpSpPr/>
            <p:nvPr/>
          </p:nvGrpSpPr>
          <p:grpSpPr>
            <a:xfrm>
              <a:off x="770659" y="4416965"/>
              <a:ext cx="931718" cy="655436"/>
              <a:chOff x="3326822" y="3152833"/>
              <a:chExt cx="931718" cy="65543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5190EDD-FD4A-4F12-9DBB-D041EA58D38D}"/>
                  </a:ext>
                </a:extLst>
              </p:cNvPr>
              <p:cNvSpPr/>
              <p:nvPr/>
            </p:nvSpPr>
            <p:spPr>
              <a:xfrm>
                <a:off x="3326822" y="3371851"/>
                <a:ext cx="931718" cy="43641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No</a:t>
                </a:r>
                <a:endParaRPr lang="en-IN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B5E1FA1-9F5F-46E3-A02D-FB2D7D738F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2679" y="3152833"/>
                <a:ext cx="0" cy="21901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DB1C959-B0B2-48C6-B0DA-4EDD26974616}"/>
                </a:ext>
              </a:extLst>
            </p:cNvPr>
            <p:cNvGrpSpPr/>
            <p:nvPr/>
          </p:nvGrpSpPr>
          <p:grpSpPr>
            <a:xfrm>
              <a:off x="2659733" y="4423663"/>
              <a:ext cx="931718" cy="655436"/>
              <a:chOff x="3326822" y="3152833"/>
              <a:chExt cx="931718" cy="65543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ACD02B1-C635-43E0-AB5B-79AB5D94E51F}"/>
                  </a:ext>
                </a:extLst>
              </p:cNvPr>
              <p:cNvSpPr/>
              <p:nvPr/>
            </p:nvSpPr>
            <p:spPr>
              <a:xfrm>
                <a:off x="3326822" y="3371851"/>
                <a:ext cx="931718" cy="43641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Yes</a:t>
                </a:r>
                <a:endParaRPr lang="en-IN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F7BCE4D-E00C-4254-B324-9CEE77D92D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2679" y="3152833"/>
                <a:ext cx="0" cy="21901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Diamond 38">
              <a:extLst>
                <a:ext uri="{FF2B5EF4-FFF2-40B4-BE49-F238E27FC236}">
                  <a16:creationId xmlns:a16="http://schemas.microsoft.com/office/drawing/2014/main" id="{F98C4389-341C-44ED-8E15-C8DD8054CE94}"/>
                </a:ext>
              </a:extLst>
            </p:cNvPr>
            <p:cNvSpPr/>
            <p:nvPr/>
          </p:nvSpPr>
          <p:spPr>
            <a:xfrm>
              <a:off x="4675913" y="2498033"/>
              <a:ext cx="1402772" cy="116378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50000"/>
                    </a:schemeClr>
                  </a:solidFill>
                </a:rPr>
                <a:t>windy</a:t>
              </a:r>
              <a:endParaRPr lang="en-IN" sz="105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6F6D8FB-7BF6-40C9-9F0B-D966D7D322F3}"/>
                </a:ext>
              </a:extLst>
            </p:cNvPr>
            <p:cNvCxnSpPr>
              <a:cxnSpLocks/>
            </p:cNvCxnSpPr>
            <p:nvPr/>
          </p:nvCxnSpPr>
          <p:spPr>
            <a:xfrm>
              <a:off x="5385958" y="2273523"/>
              <a:ext cx="0" cy="21901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91E6E02-7F4E-4A05-BA56-3A7DDBBE683D}"/>
                </a:ext>
              </a:extLst>
            </p:cNvPr>
            <p:cNvSpPr/>
            <p:nvPr/>
          </p:nvSpPr>
          <p:spPr>
            <a:xfrm>
              <a:off x="3893135" y="4127015"/>
              <a:ext cx="1087578" cy="31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weak</a:t>
              </a:r>
              <a:endParaRPr lang="en-IN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67E5A1F-C613-4567-B23A-09B6327DF5F5}"/>
                </a:ext>
              </a:extLst>
            </p:cNvPr>
            <p:cNvSpPr/>
            <p:nvPr/>
          </p:nvSpPr>
          <p:spPr>
            <a:xfrm>
              <a:off x="5793994" y="4106233"/>
              <a:ext cx="1087578" cy="31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strong</a:t>
              </a:r>
              <a:endParaRPr lang="en-IN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332369B-EF00-451A-9CE0-9B8BF68D7E0A}"/>
                </a:ext>
              </a:extLst>
            </p:cNvPr>
            <p:cNvCxnSpPr>
              <a:cxnSpLocks/>
            </p:cNvCxnSpPr>
            <p:nvPr/>
          </p:nvCxnSpPr>
          <p:spPr>
            <a:xfrm>
              <a:off x="5377299" y="3661815"/>
              <a:ext cx="0" cy="21901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81A07E4-85C5-4728-8A07-DFED0DF717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7819" y="3877178"/>
              <a:ext cx="1925106" cy="2429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0E9DA79-9B43-4894-BAEF-9B966A99FA14}"/>
                </a:ext>
              </a:extLst>
            </p:cNvPr>
            <p:cNvCxnSpPr>
              <a:cxnSpLocks/>
            </p:cNvCxnSpPr>
            <p:nvPr/>
          </p:nvCxnSpPr>
          <p:spPr>
            <a:xfrm>
              <a:off x="4410945" y="3901069"/>
              <a:ext cx="0" cy="21901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DC5383B-167C-4FFD-8398-12D89370E4AA}"/>
                </a:ext>
              </a:extLst>
            </p:cNvPr>
            <p:cNvCxnSpPr>
              <a:cxnSpLocks/>
            </p:cNvCxnSpPr>
            <p:nvPr/>
          </p:nvCxnSpPr>
          <p:spPr>
            <a:xfrm>
              <a:off x="6325998" y="3877178"/>
              <a:ext cx="0" cy="21901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4210286-3F81-48DF-BF6D-88E564AE86E4}"/>
                </a:ext>
              </a:extLst>
            </p:cNvPr>
            <p:cNvGrpSpPr/>
            <p:nvPr/>
          </p:nvGrpSpPr>
          <p:grpSpPr>
            <a:xfrm>
              <a:off x="3971065" y="4410037"/>
              <a:ext cx="931718" cy="655436"/>
              <a:chOff x="3326822" y="3152833"/>
              <a:chExt cx="931718" cy="655436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CA2AA0C-7CE4-4BA1-A599-92392B9AD062}"/>
                  </a:ext>
                </a:extLst>
              </p:cNvPr>
              <p:cNvSpPr/>
              <p:nvPr/>
            </p:nvSpPr>
            <p:spPr>
              <a:xfrm>
                <a:off x="3326822" y="3371851"/>
                <a:ext cx="931718" cy="43641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Yes</a:t>
                </a:r>
                <a:endParaRPr lang="en-IN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A5F49F0-7233-4D70-973B-303E85187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2679" y="3152833"/>
                <a:ext cx="0" cy="21901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3E303ED-6A83-466D-A201-7CC95356D9C0}"/>
                </a:ext>
              </a:extLst>
            </p:cNvPr>
            <p:cNvGrpSpPr/>
            <p:nvPr/>
          </p:nvGrpSpPr>
          <p:grpSpPr>
            <a:xfrm>
              <a:off x="5860139" y="4416735"/>
              <a:ext cx="931718" cy="655436"/>
              <a:chOff x="3326822" y="3152833"/>
              <a:chExt cx="931718" cy="655436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8E39727-6C0F-4EE0-9840-6F15383F7082}"/>
                  </a:ext>
                </a:extLst>
              </p:cNvPr>
              <p:cNvSpPr/>
              <p:nvPr/>
            </p:nvSpPr>
            <p:spPr>
              <a:xfrm>
                <a:off x="3326822" y="3371851"/>
                <a:ext cx="931718" cy="43641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No</a:t>
                </a:r>
                <a:endParaRPr lang="en-IN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4F3877A-D163-448A-80AD-D4784F1DF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2679" y="3152833"/>
                <a:ext cx="0" cy="21901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20085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357938" y="195499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Supervised Learning - Classification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D9296-3C51-4EF6-A4BC-D8533820D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56" y="914400"/>
            <a:ext cx="6888382" cy="383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6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2" y="146404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Decision Tree Classifier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78B6E-3932-42D6-9C35-071E79554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93" y="625186"/>
            <a:ext cx="6434570" cy="4289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208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1" y="229534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What is Decision Tree?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255531" y="762000"/>
            <a:ext cx="7613851" cy="40896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000000"/>
                </a:solidFill>
              </a:rPr>
              <a:t>Decision Tree is a Supervised learning technique that can be used for both classification and Regression problems, but mostly it is preferred for solving Classification problems</a:t>
            </a:r>
          </a:p>
          <a:p>
            <a:pPr marL="342900" indent="-342900"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000000"/>
                </a:solidFill>
              </a:rPr>
              <a:t>It is a tree-structured classifier, where </a:t>
            </a:r>
          </a:p>
          <a:p>
            <a:pPr marL="800100" lvl="1" indent="-342900"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internal nodes represent the features of a dataset </a:t>
            </a:r>
          </a:p>
          <a:p>
            <a:pPr marL="800100" lvl="1" indent="-342900"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branches represent the decision rules</a:t>
            </a:r>
          </a:p>
          <a:p>
            <a:pPr marL="800100" lvl="1" indent="-342900"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each leaf node represents the outcome</a:t>
            </a:r>
            <a:endParaRPr lang="en-US" sz="1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1372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2" y="146404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What is Decision Tree?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453F9-EF96-44CB-80BE-DEA8E6E30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935" y="752814"/>
            <a:ext cx="6092459" cy="406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43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2" y="146404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What is Decision Tree?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F4C56-049E-4BAA-BB61-895B4C7C5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70" y="748144"/>
            <a:ext cx="7179173" cy="39485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A0A2E8-38EB-4140-ADDA-DD4304EBF4AC}"/>
              </a:ext>
            </a:extLst>
          </p:cNvPr>
          <p:cNvSpPr txBox="1"/>
          <p:nvPr/>
        </p:nvSpPr>
        <p:spPr>
          <a:xfrm>
            <a:off x="2645271" y="4488241"/>
            <a:ext cx="4679372" cy="5232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it starts with the root node, which expands on further branches and constructs a tree-like structure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789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255532" y="146404"/>
            <a:ext cx="6962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Why use Decision Trees?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255531" y="628083"/>
            <a:ext cx="7613851" cy="436901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000000"/>
                </a:solidFill>
              </a:rPr>
              <a:t>Decision Trees usually mimic human thinking ability while making a decision, so it is easy to understand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FC6488-FD3F-4FBD-BF8F-2A617F14E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620" y="1568697"/>
            <a:ext cx="2088962" cy="322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78281"/>
      </p:ext>
    </p:extLst>
  </p:cSld>
  <p:clrMapOvr>
    <a:masterClrMapping/>
  </p:clrMapOvr>
</p:sld>
</file>

<file path=ppt/theme/theme1.xml><?xml version="1.0" encoding="utf-8"?>
<a:theme xmlns:a="http://schemas.openxmlformats.org/drawingml/2006/main" name="Alonso templat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D5CACCCA6A2F4B826633AF63C01814" ma:contentTypeVersion="4" ma:contentTypeDescription="Create a new document." ma:contentTypeScope="" ma:versionID="39b57c08188997e0595fa070e682dae2">
  <xsd:schema xmlns:xsd="http://www.w3.org/2001/XMLSchema" xmlns:xs="http://www.w3.org/2001/XMLSchema" xmlns:p="http://schemas.microsoft.com/office/2006/metadata/properties" xmlns:ns2="aa8502c3-c2ce-4a7c-b654-b20deb31b3a4" targetNamespace="http://schemas.microsoft.com/office/2006/metadata/properties" ma:root="true" ma:fieldsID="9abee85fb150d4124e3837f8663e840f" ns2:_="">
    <xsd:import namespace="aa8502c3-c2ce-4a7c-b654-b20deb31b3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502c3-c2ce-4a7c-b654-b20deb31b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20DE4EC-220F-40C4-ACF7-AB5CA022DA32}"/>
</file>

<file path=customXml/itemProps2.xml><?xml version="1.0" encoding="utf-8"?>
<ds:datastoreItem xmlns:ds="http://schemas.openxmlformats.org/officeDocument/2006/customXml" ds:itemID="{04399D25-CD23-4EF3-BD91-6A359EC279EF}"/>
</file>

<file path=customXml/itemProps3.xml><?xml version="1.0" encoding="utf-8"?>
<ds:datastoreItem xmlns:ds="http://schemas.openxmlformats.org/officeDocument/2006/customXml" ds:itemID="{5D2F368B-485E-41C4-87DB-9C2885CBF3B2}"/>
</file>

<file path=docProps/app.xml><?xml version="1.0" encoding="utf-8"?>
<Properties xmlns="http://schemas.openxmlformats.org/officeDocument/2006/extended-properties" xmlns:vt="http://schemas.openxmlformats.org/officeDocument/2006/docPropsVTypes">
  <TotalTime>6608</TotalTime>
  <Words>1401</Words>
  <Application>Microsoft Office PowerPoint</Application>
  <PresentationFormat>On-screen Show (16:9)</PresentationFormat>
  <Paragraphs>301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Cambria Math</vt:lpstr>
      <vt:lpstr>Times New Roman</vt:lpstr>
      <vt:lpstr>Fira Sans Light</vt:lpstr>
      <vt:lpstr>Calibri</vt:lpstr>
      <vt:lpstr>Fira Sans SemiBold</vt:lpstr>
      <vt:lpstr>Arial</vt:lpstr>
      <vt:lpstr>Alonso template</vt:lpstr>
      <vt:lpstr>Decision Tree </vt:lpstr>
      <vt:lpstr>Supervised Learning - Classification</vt:lpstr>
      <vt:lpstr>Supervised Learning - Classification</vt:lpstr>
      <vt:lpstr>Supervised Learning - Classification</vt:lpstr>
      <vt:lpstr>Decision Tree Classifier</vt:lpstr>
      <vt:lpstr>What is Decision Tree?</vt:lpstr>
      <vt:lpstr>What is Decision Tree?</vt:lpstr>
      <vt:lpstr>What is Decision Tree?</vt:lpstr>
      <vt:lpstr>Why use Decision Trees?</vt:lpstr>
      <vt:lpstr>Why use Decision Trees?</vt:lpstr>
      <vt:lpstr>Two Main Types of Decision Trees</vt:lpstr>
      <vt:lpstr>Two Main Types of Decision Trees</vt:lpstr>
      <vt:lpstr>Steps in Decision Tree Construction</vt:lpstr>
      <vt:lpstr>How does Decision Tree Classification Work?</vt:lpstr>
      <vt:lpstr>Attribute Selection/Impurity Measures</vt:lpstr>
      <vt:lpstr>Attribute Selection/Impurity Measures</vt:lpstr>
      <vt:lpstr>Entropy</vt:lpstr>
      <vt:lpstr>Entropy</vt:lpstr>
      <vt:lpstr>Attribute Selection/Impurity Measures</vt:lpstr>
      <vt:lpstr>Information Gain</vt:lpstr>
      <vt:lpstr>How does Logistic Regression Work?</vt:lpstr>
      <vt:lpstr>Gini Index</vt:lpstr>
      <vt:lpstr>Example with Entropy and Information Gain</vt:lpstr>
      <vt:lpstr>Example with Entropy and Information Gain</vt:lpstr>
      <vt:lpstr>How does Logistic Regression Work?</vt:lpstr>
      <vt:lpstr>Example with Entropy and Information Gain</vt:lpstr>
      <vt:lpstr>PowerPoint Presentation</vt:lpstr>
      <vt:lpstr>Example with Entropy and Information Gain</vt:lpstr>
      <vt:lpstr>Example with Entropy and Information Gain</vt:lpstr>
      <vt:lpstr>Example with Entropy and Information Gain</vt:lpstr>
      <vt:lpstr>Example with Entropy and Information Gain</vt:lpstr>
      <vt:lpstr>Example with Entropy and Information Gain</vt:lpstr>
      <vt:lpstr>Example with Entropy and Information Gain</vt:lpstr>
      <vt:lpstr>Example with Entropy and Information Gain</vt:lpstr>
      <vt:lpstr>Example with Entropy and Information Gain</vt:lpstr>
      <vt:lpstr>Example with Entropy and Information Gain</vt:lpstr>
      <vt:lpstr>Example with Entropy and Information Gain</vt:lpstr>
      <vt:lpstr>Example with Entropy and Information Gain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Anbazhagan Mahadevan</dc:creator>
  <cp:lastModifiedBy>Selvi C (CSE)</cp:lastModifiedBy>
  <cp:revision>196</cp:revision>
  <cp:lastPrinted>2021-08-09T14:11:33Z</cp:lastPrinted>
  <dcterms:modified xsi:type="dcterms:W3CDTF">2021-09-09T11:10:02Z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0x01010016D5CACCCA6A2F4B826633AF63C01814</vt:lpwstr>
  </property>
</Properties>
</file>